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9263" cy="9929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347" cy="49649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4" y="2"/>
            <a:ext cx="2946347" cy="496491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7BFF4A9C-B296-4548-ABAE-76BC929421B6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1601"/>
            <a:ext cx="2946347" cy="49649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4" y="9431601"/>
            <a:ext cx="2946347" cy="496491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30F0D07F-F78B-934A-842F-FB64845BD6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6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821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9E18991D-7D0B-4777-B29E-4DDD76EF9A6D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6347" cy="49821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C1F37567-DDA4-4299-B8D2-A9E8B5232E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32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42DAD-51C0-4EB1-932A-44B6520619E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23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6085" y="6539479"/>
            <a:ext cx="2133600" cy="239725"/>
          </a:xfrm>
          <a:prstGeom prst="rect">
            <a:avLst/>
          </a:prstGeom>
        </p:spPr>
        <p:txBody>
          <a:bodyPr/>
          <a:lstStyle/>
          <a:p>
            <a:fld id="{AD454201-D415-6C40-BF24-559260DDD592}" type="datetimeFigureOut">
              <a:rPr lang="fr-FR" smtClean="0"/>
              <a:t>15/11/2021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91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0DA63D-9865-4787-8B34-AD47A93B8ED8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1A9CCB-3F7B-42EB-91E1-AEB1615BA2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21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69225" y="6539479"/>
            <a:ext cx="9015535" cy="251460"/>
          </a:xfrm>
          <a:prstGeom prst="rect">
            <a:avLst/>
          </a:prstGeom>
          <a:solidFill>
            <a:srgbClr val="C8000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Image 6" descr="Sans titre - 1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9"/>
            <a:ext cx="9144000" cy="141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0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Line 6"/>
          <p:cNvSpPr>
            <a:spLocks noChangeShapeType="1"/>
          </p:cNvSpPr>
          <p:nvPr/>
        </p:nvSpPr>
        <p:spPr bwMode="auto">
          <a:xfrm>
            <a:off x="4939314" y="4633758"/>
            <a:ext cx="60623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5" name="Line 6"/>
          <p:cNvSpPr>
            <a:spLocks noChangeShapeType="1"/>
          </p:cNvSpPr>
          <p:nvPr/>
        </p:nvSpPr>
        <p:spPr bwMode="auto">
          <a:xfrm>
            <a:off x="5126319" y="5594934"/>
            <a:ext cx="70880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4958287" y="3669058"/>
            <a:ext cx="60623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 flipH="1" flipV="1">
            <a:off x="5085255" y="3061758"/>
            <a:ext cx="0" cy="252869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5426445" y="2114973"/>
            <a:ext cx="185480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>
            <a:off x="3733987" y="2066871"/>
            <a:ext cx="60623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4" name="Line 49"/>
          <p:cNvSpPr>
            <a:spLocks noChangeShapeType="1"/>
          </p:cNvSpPr>
          <p:nvPr/>
        </p:nvSpPr>
        <p:spPr bwMode="auto">
          <a:xfrm flipV="1">
            <a:off x="4979533" y="3898287"/>
            <a:ext cx="4469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>
            <a:off x="5266250" y="5784061"/>
            <a:ext cx="214470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 flipV="1">
            <a:off x="5956428" y="3746081"/>
            <a:ext cx="246670" cy="176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" name="Line 49"/>
          <p:cNvSpPr>
            <a:spLocks noChangeShapeType="1"/>
          </p:cNvSpPr>
          <p:nvPr/>
        </p:nvSpPr>
        <p:spPr bwMode="auto">
          <a:xfrm flipV="1">
            <a:off x="4992248" y="4781028"/>
            <a:ext cx="446912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28619" y="699499"/>
            <a:ext cx="4375873" cy="376512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ct val="50000"/>
              </a:spcBef>
            </a:pPr>
            <a:r>
              <a:rPr lang="fr-FR" altLang="fr-FR" b="1" dirty="0">
                <a:solidFill>
                  <a:schemeClr val="bg1"/>
                </a:solidFill>
              </a:rPr>
              <a:t>Organigramme de l’UFR AES – économie et gestion Année 2020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86085" y="6539479"/>
            <a:ext cx="2133600" cy="2397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>
              <a:spcBef>
                <a:spcPct val="50000"/>
              </a:spcBef>
            </a:pPr>
            <a:r>
              <a:rPr lang="fr-FR" altLang="fr-FR" dirty="0"/>
              <a:t>Mise à jour 10/03/2020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5261406" y="2338018"/>
            <a:ext cx="4844" cy="3446043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r-F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4426743" y="3100640"/>
            <a:ext cx="834061" cy="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464286" y="2732091"/>
            <a:ext cx="1576268" cy="694277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464286" y="3614617"/>
            <a:ext cx="1576268" cy="661199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00049" y="2905865"/>
            <a:ext cx="1562855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Coordinatrice scolarité</a:t>
            </a:r>
          </a:p>
          <a:p>
            <a:pPr algn="ctr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Esther LIBOTA MBOYO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(B) – C – (  )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403228" y="4352956"/>
            <a:ext cx="1721429" cy="845557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5403229" y="5345896"/>
            <a:ext cx="1721428" cy="840489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7041050" y="1985528"/>
            <a:ext cx="1371582" cy="678581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5439160" y="5437666"/>
            <a:ext cx="1685498" cy="8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Gestionnaire master Management et commerce international – M2 Economie des organisations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Thomas SERIN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(ADJ) – T – (ADJ5692)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7066149" y="2010863"/>
            <a:ext cx="1413362" cy="55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Adjointe au Responsable Administratif  et Financier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Diana KARMES-FINDRAMA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(TCH ITRF) – T – (    ) </a:t>
            </a: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385480" y="4468987"/>
            <a:ext cx="1781580" cy="8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Gestionnaire master Monnaie, banque, finance, assurance – M1 Economie des organisations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Anabelle</a:t>
            </a:r>
            <a:r>
              <a:rPr lang="fr-FR" altLang="fr-FR" sz="700" dirty="0">
                <a:solidFill>
                  <a:schemeClr val="tx1"/>
                </a:solidFill>
                <a:latin typeface="Times New Roman" panose="02020603050405020304" pitchFamily="18" charset="0"/>
              </a:rPr>
              <a:t> JEANNY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solidFill>
                  <a:schemeClr val="tx1"/>
                </a:solidFill>
                <a:latin typeface="Times New Roman" panose="02020603050405020304" pitchFamily="18" charset="0"/>
              </a:rPr>
              <a:t>(C) – C – (ZMC8)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AutoShape 34"/>
          <p:cNvSpPr>
            <a:spLocks noChangeArrowheads="1"/>
          </p:cNvSpPr>
          <p:nvPr/>
        </p:nvSpPr>
        <p:spPr bwMode="auto">
          <a:xfrm>
            <a:off x="4335612" y="1709348"/>
            <a:ext cx="1760185" cy="698500"/>
          </a:xfrm>
          <a:prstGeom prst="flowChartAlternateProcess">
            <a:avLst/>
          </a:prstGeom>
          <a:solidFill>
            <a:srgbClr val="FFFFFF"/>
          </a:solidFill>
          <a:ln w="1908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4298379" y="1847814"/>
            <a:ext cx="1863932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Responsable administratif et financier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solidFill>
                  <a:schemeClr val="tx1"/>
                </a:solidFill>
                <a:latin typeface="Times New Roman" panose="02020603050405020304" pitchFamily="18" charset="0"/>
              </a:rPr>
              <a:t>Pierre Coq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(IGE) – T – (APA29115)</a:t>
            </a:r>
          </a:p>
        </p:txBody>
      </p:sp>
      <p:sp>
        <p:nvSpPr>
          <p:cNvPr id="33" name="AutoShape 39"/>
          <p:cNvSpPr>
            <a:spLocks noChangeArrowheads="1"/>
          </p:cNvSpPr>
          <p:nvPr/>
        </p:nvSpPr>
        <p:spPr bwMode="auto">
          <a:xfrm>
            <a:off x="2017326" y="1709348"/>
            <a:ext cx="1683948" cy="698500"/>
          </a:xfrm>
          <a:prstGeom prst="flowChartAlternateProcess">
            <a:avLst/>
          </a:prstGeom>
          <a:solidFill>
            <a:srgbClr val="FFFFFF"/>
          </a:solidFill>
          <a:ln w="1908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2219685" y="1829390"/>
            <a:ext cx="1244600" cy="69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Direction d’UFR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8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Loïc CHARLES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8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</p:txBody>
      </p:sp>
      <p:sp>
        <p:nvSpPr>
          <p:cNvPr id="64" name="AutoShape 13"/>
          <p:cNvSpPr>
            <a:spLocks noChangeArrowheads="1"/>
          </p:cNvSpPr>
          <p:nvPr/>
        </p:nvSpPr>
        <p:spPr bwMode="auto">
          <a:xfrm>
            <a:off x="3477697" y="4501166"/>
            <a:ext cx="1549445" cy="631244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3507969" y="4518506"/>
            <a:ext cx="1492199" cy="66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Gestionnaire Licence économie gestion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Olivier LANCON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ADJENES – T – (ADJ8116)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5385480" y="3362821"/>
            <a:ext cx="1739178" cy="826998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70" name="Rectangle 17"/>
          <p:cNvSpPr>
            <a:spLocks noChangeArrowheads="1"/>
          </p:cNvSpPr>
          <p:nvPr/>
        </p:nvSpPr>
        <p:spPr bwMode="auto">
          <a:xfrm>
            <a:off x="5439160" y="3474412"/>
            <a:ext cx="1675861" cy="89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Gestionnaire master Management parcours COMC –</a:t>
            </a:r>
          </a:p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Appui gestion licence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Isabelle DIJOUX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(C) – C – (ADJ5691)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500049" y="3621143"/>
            <a:ext cx="1506723" cy="53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lnSpc>
                <a:spcPct val="8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8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8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8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8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fr-FR" altLang="fr-FR" sz="800" dirty="0">
                <a:latin typeface="Times New Roman" panose="02020603050405020304" pitchFamily="18" charset="0"/>
              </a:rPr>
              <a:t>Gestionnaire Licence AES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fr-FR" altLang="fr-FR" sz="700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 dirty="0">
                <a:latin typeface="Times New Roman" panose="02020603050405020304" pitchFamily="18" charset="0"/>
              </a:rPr>
              <a:t>Zina KAOUANE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fr-FR" altLang="fr-FR" sz="700">
                <a:latin typeface="Times New Roman" panose="02020603050405020304" pitchFamily="18" charset="0"/>
              </a:rPr>
              <a:t>(ADJAENES) </a:t>
            </a:r>
            <a:r>
              <a:rPr lang="fr-FR" altLang="fr-FR" sz="700" dirty="0">
                <a:latin typeface="Times New Roman" panose="02020603050405020304" pitchFamily="18" charset="0"/>
              </a:rPr>
              <a:t>– C – (   )</a:t>
            </a:r>
          </a:p>
        </p:txBody>
      </p:sp>
    </p:spTree>
    <p:extLst>
      <p:ext uri="{BB962C8B-B14F-4D97-AF65-F5344CB8AC3E}">
        <p14:creationId xmlns:p14="http://schemas.microsoft.com/office/powerpoint/2010/main" val="198240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Préparation 3"/>
          <p:cNvSpPr/>
          <p:nvPr/>
        </p:nvSpPr>
        <p:spPr>
          <a:xfrm>
            <a:off x="4864258" y="6218439"/>
            <a:ext cx="360363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5" name="Text Box 117"/>
          <p:cNvSpPr txBox="1">
            <a:spLocks noChangeArrowheads="1"/>
          </p:cNvSpPr>
          <p:nvPr/>
        </p:nvSpPr>
        <p:spPr bwMode="auto">
          <a:xfrm>
            <a:off x="5332571" y="4416626"/>
            <a:ext cx="2735262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b="1">
                <a:solidFill>
                  <a:schemeClr val="accent2"/>
                </a:solidFill>
              </a:rPr>
              <a:t>Cocktail – Sphère ressources humaines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64507" y="172435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4507" y="201327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30486" y="1562259"/>
            <a:ext cx="3168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Lien hiérarchique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25723" y="1827371"/>
            <a:ext cx="3165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Lien fonctionnel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41613" y="2172650"/>
            <a:ext cx="3168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Emploi pérenne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41613" y="2604450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Emploi non pérenne (suppléance, apprentissage, stage, surcroît d’activité etc.)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-134700" y="3539487"/>
            <a:ext cx="1295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Emploi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Enseignant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841612" y="3531550"/>
            <a:ext cx="1296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Emploi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BIATSS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532175" y="3525937"/>
            <a:ext cx="195103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Emploi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Encadrant/poste à responsabilité BIATSS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-126763" y="4547550"/>
            <a:ext cx="11826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Emploi non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Enseignant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836850" y="4547005"/>
            <a:ext cx="12207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Emploi non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BIATSS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1770300" y="4547550"/>
            <a:ext cx="15668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Emploi non pérenne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Encadrant/poste à responsabilité BIATSS</a:t>
            </a:r>
          </a:p>
        </p:txBody>
      </p:sp>
      <p:pic>
        <p:nvPicPr>
          <p:cNvPr id="18" name="Picture 29" descr="logop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51" y="1500212"/>
            <a:ext cx="7175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60"/>
          <p:cNvSpPr txBox="1">
            <a:spLocks noChangeArrowheads="1"/>
          </p:cNvSpPr>
          <p:nvPr/>
        </p:nvSpPr>
        <p:spPr bwMode="auto">
          <a:xfrm>
            <a:off x="741208" y="5328953"/>
            <a:ext cx="14398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Correspondant DSI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732030" y="5644361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Communication</a:t>
            </a:r>
          </a:p>
        </p:txBody>
      </p:sp>
      <p:sp>
        <p:nvSpPr>
          <p:cNvPr id="22" name="Text Box 65"/>
          <p:cNvSpPr txBox="1">
            <a:spLocks noChangeArrowheads="1"/>
          </p:cNvSpPr>
          <p:nvPr/>
        </p:nvSpPr>
        <p:spPr bwMode="auto">
          <a:xfrm>
            <a:off x="739429" y="5972620"/>
            <a:ext cx="2041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Apogée</a:t>
            </a:r>
          </a:p>
        </p:txBody>
      </p:sp>
      <p:sp>
        <p:nvSpPr>
          <p:cNvPr id="23" name="Text Box 71"/>
          <p:cNvSpPr txBox="1">
            <a:spLocks noChangeArrowheads="1"/>
          </p:cNvSpPr>
          <p:nvPr/>
        </p:nvSpPr>
        <p:spPr bwMode="auto">
          <a:xfrm>
            <a:off x="3185937" y="5220898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BAIP</a:t>
            </a: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3198305" y="5540399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Correspondant RI</a:t>
            </a:r>
          </a:p>
        </p:txBody>
      </p:sp>
      <p:sp>
        <p:nvSpPr>
          <p:cNvPr id="25" name="Text Box 73"/>
          <p:cNvSpPr txBox="1">
            <a:spLocks noChangeArrowheads="1"/>
          </p:cNvSpPr>
          <p:nvPr/>
        </p:nvSpPr>
        <p:spPr bwMode="auto">
          <a:xfrm>
            <a:off x="3227021" y="5900124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RH</a:t>
            </a:r>
          </a:p>
        </p:txBody>
      </p:sp>
      <p:sp>
        <p:nvSpPr>
          <p:cNvPr id="26" name="Text Box 74"/>
          <p:cNvSpPr txBox="1">
            <a:spLocks noChangeArrowheads="1"/>
          </p:cNvSpPr>
          <p:nvPr/>
        </p:nvSpPr>
        <p:spPr bwMode="auto">
          <a:xfrm>
            <a:off x="3227020" y="6256362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Financier</a:t>
            </a:r>
          </a:p>
        </p:txBody>
      </p:sp>
      <p:sp>
        <p:nvSpPr>
          <p:cNvPr id="27" name="Text Box 75"/>
          <p:cNvSpPr txBox="1">
            <a:spLocks noChangeArrowheads="1"/>
          </p:cNvSpPr>
          <p:nvPr/>
        </p:nvSpPr>
        <p:spPr bwMode="auto">
          <a:xfrm>
            <a:off x="732030" y="6298561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Correspondant Scolarité</a:t>
            </a:r>
          </a:p>
        </p:txBody>
      </p:sp>
      <p:sp>
        <p:nvSpPr>
          <p:cNvPr id="28" name="Text Box 96"/>
          <p:cNvSpPr txBox="1">
            <a:spLocks noChangeArrowheads="1"/>
          </p:cNvSpPr>
          <p:nvPr/>
        </p:nvSpPr>
        <p:spPr bwMode="auto">
          <a:xfrm>
            <a:off x="5381863" y="3716362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COROSSOL</a:t>
            </a:r>
          </a:p>
        </p:txBody>
      </p:sp>
      <p:sp>
        <p:nvSpPr>
          <p:cNvPr id="29" name="Text Box 97"/>
          <p:cNvSpPr txBox="1">
            <a:spLocks noChangeArrowheads="1"/>
          </p:cNvSpPr>
          <p:nvPr/>
        </p:nvSpPr>
        <p:spPr bwMode="auto">
          <a:xfrm>
            <a:off x="5386626" y="4003699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JEFY ADMIN</a:t>
            </a:r>
          </a:p>
        </p:txBody>
      </p:sp>
      <p:sp>
        <p:nvSpPr>
          <p:cNvPr id="30" name="Text Box 98"/>
          <p:cNvSpPr txBox="1">
            <a:spLocks noChangeArrowheads="1"/>
          </p:cNvSpPr>
          <p:nvPr/>
        </p:nvSpPr>
        <p:spPr bwMode="auto">
          <a:xfrm>
            <a:off x="7320201" y="2422409"/>
            <a:ext cx="2376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JEFY COPILOTE</a:t>
            </a:r>
          </a:p>
        </p:txBody>
      </p:sp>
      <p:sp>
        <p:nvSpPr>
          <p:cNvPr id="31" name="Text Box 99"/>
          <p:cNvSpPr txBox="1">
            <a:spLocks noChangeArrowheads="1"/>
          </p:cNvSpPr>
          <p:nvPr/>
        </p:nvSpPr>
        <p:spPr bwMode="auto">
          <a:xfrm>
            <a:off x="7310676" y="2755961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KIWI</a:t>
            </a:r>
          </a:p>
        </p:txBody>
      </p:sp>
      <p:sp>
        <p:nvSpPr>
          <p:cNvPr id="32" name="Text Box 100"/>
          <p:cNvSpPr txBox="1">
            <a:spLocks noChangeArrowheads="1"/>
          </p:cNvSpPr>
          <p:nvPr/>
        </p:nvSpPr>
        <p:spPr bwMode="auto">
          <a:xfrm>
            <a:off x="7305913" y="3043298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MARACUJA</a:t>
            </a:r>
          </a:p>
        </p:txBody>
      </p:sp>
      <p:sp>
        <p:nvSpPr>
          <p:cNvPr id="33" name="Text Box 101"/>
          <p:cNvSpPr txBox="1">
            <a:spLocks noChangeArrowheads="1"/>
          </p:cNvSpPr>
          <p:nvPr/>
        </p:nvSpPr>
        <p:spPr bwMode="auto">
          <a:xfrm>
            <a:off x="7310676" y="3403661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PIE</a:t>
            </a:r>
          </a:p>
        </p:txBody>
      </p: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7310676" y="3690998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SAPICS</a:t>
            </a: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7320201" y="3994211"/>
            <a:ext cx="2166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SITUATIONS</a:t>
            </a:r>
          </a:p>
        </p:txBody>
      </p:sp>
      <p:sp>
        <p:nvSpPr>
          <p:cNvPr id="36" name="Text Box 104"/>
          <p:cNvSpPr txBox="1">
            <a:spLocks noChangeArrowheads="1"/>
          </p:cNvSpPr>
          <p:nvPr/>
        </p:nvSpPr>
        <p:spPr bwMode="auto">
          <a:xfrm>
            <a:off x="5445283" y="4635701"/>
            <a:ext cx="2163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FEVE</a:t>
            </a:r>
          </a:p>
        </p:txBody>
      </p:sp>
      <p:sp>
        <p:nvSpPr>
          <p:cNvPr id="37" name="Text Box 105"/>
          <p:cNvSpPr txBox="1">
            <a:spLocks noChangeArrowheads="1"/>
          </p:cNvSpPr>
          <p:nvPr/>
        </p:nvSpPr>
        <p:spPr bwMode="auto">
          <a:xfrm>
            <a:off x="5438933" y="4900814"/>
            <a:ext cx="2163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HAMAC</a:t>
            </a:r>
          </a:p>
        </p:txBody>
      </p:sp>
      <p:sp>
        <p:nvSpPr>
          <p:cNvPr id="38" name="Text Box 106"/>
          <p:cNvSpPr txBox="1">
            <a:spLocks noChangeArrowheads="1"/>
          </p:cNvSpPr>
          <p:nvPr/>
        </p:nvSpPr>
        <p:spPr bwMode="auto">
          <a:xfrm>
            <a:off x="5438933" y="5211964"/>
            <a:ext cx="2163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KAKI</a:t>
            </a:r>
          </a:p>
        </p:txBody>
      </p:sp>
      <p:sp>
        <p:nvSpPr>
          <p:cNvPr id="39" name="Text Box 107"/>
          <p:cNvSpPr txBox="1">
            <a:spLocks noChangeArrowheads="1"/>
          </p:cNvSpPr>
          <p:nvPr/>
        </p:nvSpPr>
        <p:spPr bwMode="auto">
          <a:xfrm>
            <a:off x="5438933" y="5500889"/>
            <a:ext cx="2163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MANGUE</a:t>
            </a:r>
          </a:p>
        </p:txBody>
      </p:sp>
      <p:sp>
        <p:nvSpPr>
          <p:cNvPr id="40" name="Text Box 108"/>
          <p:cNvSpPr txBox="1">
            <a:spLocks noChangeArrowheads="1"/>
          </p:cNvSpPr>
          <p:nvPr/>
        </p:nvSpPr>
        <p:spPr bwMode="auto">
          <a:xfrm>
            <a:off x="5453221" y="5788226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PAPAYE</a:t>
            </a:r>
          </a:p>
        </p:txBody>
      </p:sp>
      <p:sp>
        <p:nvSpPr>
          <p:cNvPr id="41" name="Text Box 109"/>
          <p:cNvSpPr txBox="1">
            <a:spLocks noChangeArrowheads="1"/>
          </p:cNvSpPr>
          <p:nvPr/>
        </p:nvSpPr>
        <p:spPr bwMode="auto">
          <a:xfrm>
            <a:off x="5462746" y="6139064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RECRUATER</a:t>
            </a:r>
          </a:p>
        </p:txBody>
      </p:sp>
      <p:sp>
        <p:nvSpPr>
          <p:cNvPr id="42" name="Text Box 110"/>
          <p:cNvSpPr txBox="1">
            <a:spLocks noChangeArrowheads="1"/>
          </p:cNvSpPr>
          <p:nvPr/>
        </p:nvSpPr>
        <p:spPr bwMode="auto">
          <a:xfrm>
            <a:off x="5386626" y="1865337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GRAAL</a:t>
            </a:r>
          </a:p>
        </p:txBody>
      </p:sp>
      <p:sp>
        <p:nvSpPr>
          <p:cNvPr id="43" name="Text Box 111"/>
          <p:cNvSpPr txBox="1">
            <a:spLocks noChangeArrowheads="1"/>
          </p:cNvSpPr>
          <p:nvPr/>
        </p:nvSpPr>
        <p:spPr bwMode="auto">
          <a:xfrm>
            <a:off x="5386626" y="2747987"/>
            <a:ext cx="21637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BIBASSE</a:t>
            </a:r>
          </a:p>
        </p:txBody>
      </p:sp>
      <p:sp>
        <p:nvSpPr>
          <p:cNvPr id="44" name="Text Box 112"/>
          <p:cNvSpPr txBox="1">
            <a:spLocks noChangeArrowheads="1"/>
          </p:cNvSpPr>
          <p:nvPr/>
        </p:nvSpPr>
        <p:spPr bwMode="auto">
          <a:xfrm>
            <a:off x="5381863" y="3068662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CARAMBOLE</a:t>
            </a:r>
          </a:p>
        </p:txBody>
      </p:sp>
      <p:sp>
        <p:nvSpPr>
          <p:cNvPr id="45" name="Text Box 113"/>
          <p:cNvSpPr txBox="1">
            <a:spLocks noChangeArrowheads="1"/>
          </p:cNvSpPr>
          <p:nvPr/>
        </p:nvSpPr>
        <p:spPr bwMode="auto">
          <a:xfrm>
            <a:off x="5381863" y="3355999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COCO LIGHT</a:t>
            </a:r>
          </a:p>
        </p:txBody>
      </p:sp>
      <p:sp>
        <p:nvSpPr>
          <p:cNvPr id="46" name="Text Box 114"/>
          <p:cNvSpPr txBox="1">
            <a:spLocks noChangeArrowheads="1"/>
          </p:cNvSpPr>
          <p:nvPr/>
        </p:nvSpPr>
        <p:spPr bwMode="auto">
          <a:xfrm>
            <a:off x="5391388" y="2419374"/>
            <a:ext cx="2165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ABRICOT</a:t>
            </a:r>
          </a:p>
        </p:txBody>
      </p:sp>
      <p:sp>
        <p:nvSpPr>
          <p:cNvPr id="47" name="Text Box 115"/>
          <p:cNvSpPr txBox="1">
            <a:spLocks noChangeArrowheads="1"/>
          </p:cNvSpPr>
          <p:nvPr/>
        </p:nvSpPr>
        <p:spPr bwMode="auto">
          <a:xfrm>
            <a:off x="5097701" y="1638324"/>
            <a:ext cx="2446337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b="1">
                <a:solidFill>
                  <a:schemeClr val="accent2"/>
                </a:solidFill>
              </a:rPr>
              <a:t>Cocktail – Sphère recherche</a:t>
            </a:r>
          </a:p>
        </p:txBody>
      </p:sp>
      <p:sp>
        <p:nvSpPr>
          <p:cNvPr id="48" name="Text Box 118"/>
          <p:cNvSpPr txBox="1">
            <a:spLocks noChangeArrowheads="1"/>
          </p:cNvSpPr>
          <p:nvPr/>
        </p:nvSpPr>
        <p:spPr bwMode="auto">
          <a:xfrm>
            <a:off x="5223113" y="2171724"/>
            <a:ext cx="34925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000" b="1">
                <a:solidFill>
                  <a:schemeClr val="accent2"/>
                </a:solidFill>
              </a:rPr>
              <a:t>Cocktail – Sphère gestion financière et comptable</a:t>
            </a:r>
          </a:p>
        </p:txBody>
      </p:sp>
      <p:sp>
        <p:nvSpPr>
          <p:cNvPr id="49" name="Text Box 119"/>
          <p:cNvSpPr txBox="1">
            <a:spLocks noChangeArrowheads="1"/>
          </p:cNvSpPr>
          <p:nvPr/>
        </p:nvSpPr>
        <p:spPr bwMode="auto">
          <a:xfrm>
            <a:off x="80358" y="1434502"/>
            <a:ext cx="316865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fr-FR" altLang="fr-FR" sz="1000" dirty="0"/>
              <a:t>T : Titulaire			C : Contractuel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000" dirty="0"/>
          </a:p>
        </p:txBody>
      </p:sp>
      <p:sp>
        <p:nvSpPr>
          <p:cNvPr id="50" name="Organigramme : Alternative 49"/>
          <p:cNvSpPr>
            <a:spLocks noChangeArrowheads="1"/>
          </p:cNvSpPr>
          <p:nvPr/>
        </p:nvSpPr>
        <p:spPr bwMode="auto">
          <a:xfrm>
            <a:off x="205025" y="2144075"/>
            <a:ext cx="576263" cy="360362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" name="Organigramme : Alternative 199"/>
          <p:cNvSpPr>
            <a:spLocks noChangeArrowheads="1"/>
          </p:cNvSpPr>
          <p:nvPr/>
        </p:nvSpPr>
        <p:spPr bwMode="auto">
          <a:xfrm>
            <a:off x="200263" y="2602862"/>
            <a:ext cx="576262" cy="360363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2" name="Organigramme : Alternative 199"/>
          <p:cNvSpPr>
            <a:spLocks noChangeArrowheads="1"/>
          </p:cNvSpPr>
          <p:nvPr/>
        </p:nvSpPr>
        <p:spPr bwMode="auto">
          <a:xfrm>
            <a:off x="185975" y="3125150"/>
            <a:ext cx="576263" cy="360362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3" name="Organigramme : Alternative 199"/>
          <p:cNvSpPr>
            <a:spLocks noChangeArrowheads="1"/>
          </p:cNvSpPr>
          <p:nvPr/>
        </p:nvSpPr>
        <p:spPr bwMode="auto">
          <a:xfrm>
            <a:off x="1221661" y="3134403"/>
            <a:ext cx="576262" cy="360363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rganigramme : Alternative 199"/>
          <p:cNvSpPr>
            <a:spLocks noChangeArrowheads="1"/>
          </p:cNvSpPr>
          <p:nvPr/>
        </p:nvSpPr>
        <p:spPr bwMode="auto">
          <a:xfrm>
            <a:off x="2313574" y="3134403"/>
            <a:ext cx="576262" cy="360363"/>
          </a:xfrm>
          <a:prstGeom prst="flowChartAlternateProcess">
            <a:avLst/>
          </a:prstGeom>
          <a:solidFill>
            <a:srgbClr val="FFFFFF"/>
          </a:solidFill>
          <a:ln w="19050" algn="ctr">
            <a:solidFill>
              <a:srgbClr val="0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" name="Organigramme : Alternative 199"/>
          <p:cNvSpPr>
            <a:spLocks noChangeArrowheads="1"/>
          </p:cNvSpPr>
          <p:nvPr/>
        </p:nvSpPr>
        <p:spPr bwMode="auto">
          <a:xfrm>
            <a:off x="183333" y="4221318"/>
            <a:ext cx="576263" cy="360363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6" name="Organigramme : Alternative 199"/>
          <p:cNvSpPr>
            <a:spLocks noChangeArrowheads="1"/>
          </p:cNvSpPr>
          <p:nvPr/>
        </p:nvSpPr>
        <p:spPr bwMode="auto">
          <a:xfrm>
            <a:off x="1221661" y="4176325"/>
            <a:ext cx="576262" cy="360362"/>
          </a:xfrm>
          <a:prstGeom prst="flowChartAlternateProcess">
            <a:avLst/>
          </a:prstGeom>
          <a:solidFill>
            <a:srgbClr val="FFFFFF"/>
          </a:solidFill>
          <a:ln w="12700" algn="ctr">
            <a:solidFill>
              <a:srgbClr val="80808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7" name="Organigramme : Alternative 199"/>
          <p:cNvSpPr>
            <a:spLocks noChangeArrowheads="1"/>
          </p:cNvSpPr>
          <p:nvPr/>
        </p:nvSpPr>
        <p:spPr bwMode="auto">
          <a:xfrm>
            <a:off x="2313574" y="4185600"/>
            <a:ext cx="576262" cy="360362"/>
          </a:xfrm>
          <a:prstGeom prst="flowChartAlternateProcess">
            <a:avLst/>
          </a:prstGeom>
          <a:solidFill>
            <a:srgbClr val="FFFFFF"/>
          </a:solidFill>
          <a:ln w="19050" algn="ctr">
            <a:solidFill>
              <a:srgbClr val="00808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58" name="Organigramme : Préparation 208"/>
          <p:cNvSpPr/>
          <p:nvPr/>
        </p:nvSpPr>
        <p:spPr>
          <a:xfrm>
            <a:off x="4856401" y="1836762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59" name="Text Box 76"/>
          <p:cNvSpPr txBox="1">
            <a:spLocks noChangeArrowheads="1"/>
          </p:cNvSpPr>
          <p:nvPr/>
        </p:nvSpPr>
        <p:spPr bwMode="auto">
          <a:xfrm>
            <a:off x="4821476" y="1846287"/>
            <a:ext cx="5048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GRAAL</a:t>
            </a:r>
          </a:p>
        </p:txBody>
      </p:sp>
      <p:sp>
        <p:nvSpPr>
          <p:cNvPr id="60" name="Organigramme : Préparation 208"/>
          <p:cNvSpPr/>
          <p:nvPr/>
        </p:nvSpPr>
        <p:spPr>
          <a:xfrm>
            <a:off x="4854813" y="2368574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1" name="Organigramme : Préparation 208"/>
          <p:cNvSpPr/>
          <p:nvPr/>
        </p:nvSpPr>
        <p:spPr>
          <a:xfrm>
            <a:off x="4856401" y="2725762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2" name="Organigramme : Préparation 208"/>
          <p:cNvSpPr/>
          <p:nvPr/>
        </p:nvSpPr>
        <p:spPr>
          <a:xfrm>
            <a:off x="4853226" y="4030687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3" name="Organigramme : Préparation 208"/>
          <p:cNvSpPr/>
          <p:nvPr/>
        </p:nvSpPr>
        <p:spPr>
          <a:xfrm>
            <a:off x="4861163" y="3706837"/>
            <a:ext cx="360363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4" name="Organigramme : Préparation 208"/>
          <p:cNvSpPr/>
          <p:nvPr/>
        </p:nvSpPr>
        <p:spPr>
          <a:xfrm>
            <a:off x="4859576" y="3354412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5" name="Organigramme : Préparation 208"/>
          <p:cNvSpPr/>
          <p:nvPr/>
        </p:nvSpPr>
        <p:spPr>
          <a:xfrm>
            <a:off x="4865926" y="3032149"/>
            <a:ext cx="360362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6" name="Organigramme : Préparation 208"/>
          <p:cNvSpPr/>
          <p:nvPr/>
        </p:nvSpPr>
        <p:spPr>
          <a:xfrm>
            <a:off x="6955076" y="2411437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7" name="Organigramme : Préparation 208"/>
          <p:cNvSpPr/>
          <p:nvPr/>
        </p:nvSpPr>
        <p:spPr>
          <a:xfrm>
            <a:off x="6956663" y="2768624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8" name="Organigramme : Préparation 208"/>
          <p:cNvSpPr/>
          <p:nvPr/>
        </p:nvSpPr>
        <p:spPr>
          <a:xfrm>
            <a:off x="6953488" y="3722712"/>
            <a:ext cx="360363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69" name="Organigramme : Préparation 208"/>
          <p:cNvSpPr/>
          <p:nvPr/>
        </p:nvSpPr>
        <p:spPr>
          <a:xfrm>
            <a:off x="6959838" y="3397274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0" name="Organigramme : Préparation 208"/>
          <p:cNvSpPr/>
          <p:nvPr/>
        </p:nvSpPr>
        <p:spPr>
          <a:xfrm>
            <a:off x="6966188" y="3075012"/>
            <a:ext cx="360363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1" name="Organigramme : Préparation 208"/>
          <p:cNvSpPr/>
          <p:nvPr/>
        </p:nvSpPr>
        <p:spPr>
          <a:xfrm>
            <a:off x="6942376" y="3998937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2" name="Organigramme : Préparation 208"/>
          <p:cNvSpPr/>
          <p:nvPr/>
        </p:nvSpPr>
        <p:spPr>
          <a:xfrm>
            <a:off x="4876958" y="4683326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3" name="Organigramme : Préparation 208"/>
          <p:cNvSpPr/>
          <p:nvPr/>
        </p:nvSpPr>
        <p:spPr>
          <a:xfrm>
            <a:off x="4872196" y="4988126"/>
            <a:ext cx="360362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4" name="Organigramme : Préparation 208"/>
          <p:cNvSpPr/>
          <p:nvPr/>
        </p:nvSpPr>
        <p:spPr>
          <a:xfrm>
            <a:off x="4878546" y="5854901"/>
            <a:ext cx="360362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5" name="Organigramme : Préparation 208"/>
          <p:cNvSpPr/>
          <p:nvPr/>
        </p:nvSpPr>
        <p:spPr>
          <a:xfrm>
            <a:off x="4875371" y="5564389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6" name="Organigramme : Préparation 208"/>
          <p:cNvSpPr/>
          <p:nvPr/>
        </p:nvSpPr>
        <p:spPr>
          <a:xfrm>
            <a:off x="4881721" y="5294514"/>
            <a:ext cx="360362" cy="2174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4786551" y="2370162"/>
            <a:ext cx="5746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ABRICOT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4794488" y="2743224"/>
            <a:ext cx="5746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BIBASSE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4645263" y="2986112"/>
            <a:ext cx="79057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CARAM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BOLE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4834176" y="3316312"/>
            <a:ext cx="5048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COCO LIGHT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4704001" y="3673499"/>
            <a:ext cx="6461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CORO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SSOL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4821476" y="4003699"/>
            <a:ext cx="5048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JEFY ADMIN</a:t>
            </a:r>
          </a:p>
        </p:txBody>
      </p:sp>
      <p:sp>
        <p:nvSpPr>
          <p:cNvPr id="83" name="Text Box 83"/>
          <p:cNvSpPr txBox="1">
            <a:spLocks noChangeArrowheads="1"/>
          </p:cNvSpPr>
          <p:nvPr/>
        </p:nvSpPr>
        <p:spPr bwMode="auto">
          <a:xfrm>
            <a:off x="6888401" y="2387624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JEFY COPILOTE</a:t>
            </a:r>
          </a:p>
        </p:txBody>
      </p:sp>
      <p:sp>
        <p:nvSpPr>
          <p:cNvPr id="84" name="Text Box 84"/>
          <p:cNvSpPr txBox="1">
            <a:spLocks noChangeArrowheads="1"/>
          </p:cNvSpPr>
          <p:nvPr/>
        </p:nvSpPr>
        <p:spPr bwMode="auto">
          <a:xfrm>
            <a:off x="6961844" y="2783615"/>
            <a:ext cx="5032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KIWI</a:t>
            </a:r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auto">
          <a:xfrm>
            <a:off x="6970951" y="3411562"/>
            <a:ext cx="5032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PIE</a:t>
            </a:r>
          </a:p>
        </p:txBody>
      </p:sp>
      <p:sp>
        <p:nvSpPr>
          <p:cNvPr id="86" name="Text Box 87"/>
          <p:cNvSpPr txBox="1">
            <a:spLocks noChangeArrowheads="1"/>
          </p:cNvSpPr>
          <p:nvPr/>
        </p:nvSpPr>
        <p:spPr bwMode="auto">
          <a:xfrm>
            <a:off x="6931263" y="3743349"/>
            <a:ext cx="50323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SAPICS</a:t>
            </a:r>
          </a:p>
        </p:txBody>
      </p:sp>
      <p:sp>
        <p:nvSpPr>
          <p:cNvPr id="87" name="Text Box 88"/>
          <p:cNvSpPr txBox="1">
            <a:spLocks noChangeArrowheads="1"/>
          </p:cNvSpPr>
          <p:nvPr/>
        </p:nvSpPr>
        <p:spPr bwMode="auto">
          <a:xfrm>
            <a:off x="6896338" y="3979887"/>
            <a:ext cx="501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SITUATIONS</a:t>
            </a:r>
          </a:p>
        </p:txBody>
      </p:sp>
      <p:sp>
        <p:nvSpPr>
          <p:cNvPr id="88" name="Text Box 89"/>
          <p:cNvSpPr txBox="1">
            <a:spLocks noChangeArrowheads="1"/>
          </p:cNvSpPr>
          <p:nvPr/>
        </p:nvSpPr>
        <p:spPr bwMode="auto">
          <a:xfrm>
            <a:off x="4842033" y="4696026"/>
            <a:ext cx="5048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FEVE</a:t>
            </a:r>
          </a:p>
        </p:txBody>
      </p:sp>
      <p:sp>
        <p:nvSpPr>
          <p:cNvPr id="89" name="Text Box 90"/>
          <p:cNvSpPr txBox="1">
            <a:spLocks noChangeArrowheads="1"/>
          </p:cNvSpPr>
          <p:nvPr/>
        </p:nvSpPr>
        <p:spPr bwMode="auto">
          <a:xfrm>
            <a:off x="4815046" y="5004001"/>
            <a:ext cx="5048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HAMAC</a:t>
            </a:r>
          </a:p>
        </p:txBody>
      </p:sp>
      <p:sp>
        <p:nvSpPr>
          <p:cNvPr id="90" name="Text Box 91"/>
          <p:cNvSpPr txBox="1">
            <a:spLocks noChangeArrowheads="1"/>
          </p:cNvSpPr>
          <p:nvPr/>
        </p:nvSpPr>
        <p:spPr bwMode="auto">
          <a:xfrm>
            <a:off x="4891609" y="5319914"/>
            <a:ext cx="5048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KAKI</a:t>
            </a:r>
          </a:p>
        </p:txBody>
      </p:sp>
      <p:sp>
        <p:nvSpPr>
          <p:cNvPr id="91" name="Text Box 92"/>
          <p:cNvSpPr txBox="1">
            <a:spLocks noChangeArrowheads="1"/>
          </p:cNvSpPr>
          <p:nvPr/>
        </p:nvSpPr>
        <p:spPr bwMode="auto">
          <a:xfrm>
            <a:off x="4830921" y="5588201"/>
            <a:ext cx="5746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MANGUE</a:t>
            </a:r>
          </a:p>
        </p:txBody>
      </p:sp>
      <p:sp>
        <p:nvSpPr>
          <p:cNvPr id="92" name="Text Box 93"/>
          <p:cNvSpPr txBox="1">
            <a:spLocks noChangeArrowheads="1"/>
          </p:cNvSpPr>
          <p:nvPr/>
        </p:nvSpPr>
        <p:spPr bwMode="auto">
          <a:xfrm>
            <a:off x="4813458" y="5886651"/>
            <a:ext cx="5016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PAPAYE</a:t>
            </a:r>
          </a:p>
        </p:txBody>
      </p:sp>
      <p:sp>
        <p:nvSpPr>
          <p:cNvPr id="93" name="Text Box 85"/>
          <p:cNvSpPr txBox="1">
            <a:spLocks noChangeArrowheads="1"/>
          </p:cNvSpPr>
          <p:nvPr/>
        </p:nvSpPr>
        <p:spPr bwMode="auto">
          <a:xfrm>
            <a:off x="6905863" y="3051199"/>
            <a:ext cx="501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MARACUJA</a:t>
            </a:r>
          </a:p>
        </p:txBody>
      </p:sp>
      <p:sp>
        <p:nvSpPr>
          <p:cNvPr id="94" name="Text Box 94"/>
          <p:cNvSpPr txBox="1">
            <a:spLocks noChangeArrowheads="1"/>
          </p:cNvSpPr>
          <p:nvPr/>
        </p:nvSpPr>
        <p:spPr bwMode="auto">
          <a:xfrm>
            <a:off x="4788058" y="6159701"/>
            <a:ext cx="501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RECRUTAER</a:t>
            </a:r>
          </a:p>
        </p:txBody>
      </p:sp>
      <p:sp>
        <p:nvSpPr>
          <p:cNvPr id="95" name="Organigramme : Préparation 208"/>
          <p:cNvSpPr>
            <a:spLocks noChangeArrowheads="1"/>
          </p:cNvSpPr>
          <p:nvPr/>
        </p:nvSpPr>
        <p:spPr bwMode="auto">
          <a:xfrm>
            <a:off x="185975" y="5325425"/>
            <a:ext cx="360363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96" name="Organigramme : Préparation 208"/>
          <p:cNvSpPr>
            <a:spLocks noChangeArrowheads="1"/>
          </p:cNvSpPr>
          <p:nvPr/>
        </p:nvSpPr>
        <p:spPr bwMode="auto">
          <a:xfrm>
            <a:off x="187563" y="5682612"/>
            <a:ext cx="360362" cy="217488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97" name="Organigramme : Préparation 208"/>
          <p:cNvSpPr>
            <a:spLocks noChangeArrowheads="1"/>
          </p:cNvSpPr>
          <p:nvPr/>
        </p:nvSpPr>
        <p:spPr bwMode="auto">
          <a:xfrm>
            <a:off x="2666163" y="5585774"/>
            <a:ext cx="360362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98" name="Organigramme : Préparation 208"/>
          <p:cNvSpPr>
            <a:spLocks noChangeArrowheads="1"/>
          </p:cNvSpPr>
          <p:nvPr/>
        </p:nvSpPr>
        <p:spPr bwMode="auto">
          <a:xfrm>
            <a:off x="2672513" y="5260336"/>
            <a:ext cx="360362" cy="217488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99" name="Organigramme : Préparation 208"/>
          <p:cNvSpPr>
            <a:spLocks noChangeArrowheads="1"/>
          </p:cNvSpPr>
          <p:nvPr/>
        </p:nvSpPr>
        <p:spPr bwMode="auto">
          <a:xfrm>
            <a:off x="197088" y="5989000"/>
            <a:ext cx="360362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0" name="Organigramme : Préparation 208"/>
          <p:cNvSpPr>
            <a:spLocks noChangeArrowheads="1"/>
          </p:cNvSpPr>
          <p:nvPr/>
        </p:nvSpPr>
        <p:spPr bwMode="auto">
          <a:xfrm>
            <a:off x="2668061" y="5931712"/>
            <a:ext cx="360363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1" name="Organigramme : Préparation 208"/>
          <p:cNvSpPr>
            <a:spLocks noChangeArrowheads="1"/>
          </p:cNvSpPr>
          <p:nvPr/>
        </p:nvSpPr>
        <p:spPr bwMode="auto">
          <a:xfrm>
            <a:off x="2666163" y="6259667"/>
            <a:ext cx="360363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" name="Organigramme : Préparation 208"/>
          <p:cNvSpPr>
            <a:spLocks noChangeArrowheads="1"/>
          </p:cNvSpPr>
          <p:nvPr/>
        </p:nvSpPr>
        <p:spPr bwMode="auto">
          <a:xfrm>
            <a:off x="197681" y="6264063"/>
            <a:ext cx="360362" cy="217487"/>
          </a:xfrm>
          <a:prstGeom prst="flowChartPreparation">
            <a:avLst/>
          </a:prstGeom>
          <a:solidFill>
            <a:srgbClr val="CCFFCC"/>
          </a:solidFill>
          <a:ln w="127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Text Box 61"/>
          <p:cNvSpPr txBox="1">
            <a:spLocks noChangeArrowheads="1"/>
          </p:cNvSpPr>
          <p:nvPr/>
        </p:nvSpPr>
        <p:spPr bwMode="auto">
          <a:xfrm>
            <a:off x="214550" y="5347650"/>
            <a:ext cx="4318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DSI</a:t>
            </a:r>
          </a:p>
        </p:txBody>
      </p:sp>
      <p:sp>
        <p:nvSpPr>
          <p:cNvPr id="104" name="Text Box 63"/>
          <p:cNvSpPr txBox="1">
            <a:spLocks noChangeArrowheads="1"/>
          </p:cNvSpPr>
          <p:nvPr/>
        </p:nvSpPr>
        <p:spPr bwMode="auto">
          <a:xfrm>
            <a:off x="207384" y="5706425"/>
            <a:ext cx="5048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COM</a:t>
            </a:r>
          </a:p>
        </p:txBody>
      </p:sp>
      <p:sp>
        <p:nvSpPr>
          <p:cNvPr id="105" name="Text Box 64"/>
          <p:cNvSpPr txBox="1">
            <a:spLocks noChangeArrowheads="1"/>
          </p:cNvSpPr>
          <p:nvPr/>
        </p:nvSpPr>
        <p:spPr bwMode="auto">
          <a:xfrm>
            <a:off x="122475" y="6019162"/>
            <a:ext cx="7921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APOGEE</a:t>
            </a:r>
          </a:p>
        </p:txBody>
      </p:sp>
      <p:sp>
        <p:nvSpPr>
          <p:cNvPr id="106" name="Text Box 66"/>
          <p:cNvSpPr txBox="1">
            <a:spLocks noChangeArrowheads="1"/>
          </p:cNvSpPr>
          <p:nvPr/>
        </p:nvSpPr>
        <p:spPr bwMode="auto">
          <a:xfrm>
            <a:off x="2667750" y="5298436"/>
            <a:ext cx="790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BAIP</a:t>
            </a:r>
          </a:p>
        </p:txBody>
      </p:sp>
      <p:sp>
        <p:nvSpPr>
          <p:cNvPr id="107" name="Text Box 67"/>
          <p:cNvSpPr txBox="1">
            <a:spLocks noChangeArrowheads="1"/>
          </p:cNvSpPr>
          <p:nvPr/>
        </p:nvSpPr>
        <p:spPr bwMode="auto">
          <a:xfrm>
            <a:off x="2699500" y="5587361"/>
            <a:ext cx="790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RI</a:t>
            </a:r>
          </a:p>
        </p:txBody>
      </p:sp>
      <p:sp>
        <p:nvSpPr>
          <p:cNvPr id="108" name="Text Box 68"/>
          <p:cNvSpPr txBox="1">
            <a:spLocks noChangeArrowheads="1"/>
          </p:cNvSpPr>
          <p:nvPr/>
        </p:nvSpPr>
        <p:spPr bwMode="auto">
          <a:xfrm>
            <a:off x="2699500" y="5955660"/>
            <a:ext cx="7921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/>
              <a:t>RH</a:t>
            </a:r>
          </a:p>
        </p:txBody>
      </p:sp>
      <p:sp>
        <p:nvSpPr>
          <p:cNvPr id="109" name="Text Box 69"/>
          <p:cNvSpPr txBox="1">
            <a:spLocks noChangeArrowheads="1"/>
          </p:cNvSpPr>
          <p:nvPr/>
        </p:nvSpPr>
        <p:spPr bwMode="auto">
          <a:xfrm>
            <a:off x="2728019" y="6311346"/>
            <a:ext cx="79057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FI</a:t>
            </a:r>
          </a:p>
        </p:txBody>
      </p:sp>
      <p:sp>
        <p:nvSpPr>
          <p:cNvPr id="110" name="Text Box 70"/>
          <p:cNvSpPr txBox="1">
            <a:spLocks noChangeArrowheads="1"/>
          </p:cNvSpPr>
          <p:nvPr/>
        </p:nvSpPr>
        <p:spPr bwMode="auto">
          <a:xfrm>
            <a:off x="187563" y="6313584"/>
            <a:ext cx="79216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SCOL</a:t>
            </a:r>
          </a:p>
        </p:txBody>
      </p:sp>
      <p:sp>
        <p:nvSpPr>
          <p:cNvPr id="112" name="Organigramme : Préparation 208"/>
          <p:cNvSpPr/>
          <p:nvPr/>
        </p:nvSpPr>
        <p:spPr>
          <a:xfrm>
            <a:off x="6969295" y="4935806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13" name="Text Box 83"/>
          <p:cNvSpPr txBox="1">
            <a:spLocks noChangeArrowheads="1"/>
          </p:cNvSpPr>
          <p:nvPr/>
        </p:nvSpPr>
        <p:spPr bwMode="auto">
          <a:xfrm>
            <a:off x="6906068" y="4967421"/>
            <a:ext cx="57626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WINPAIE</a:t>
            </a:r>
          </a:p>
        </p:txBody>
      </p:sp>
      <p:sp>
        <p:nvSpPr>
          <p:cNvPr id="114" name="Text Box 108"/>
          <p:cNvSpPr txBox="1">
            <a:spLocks noChangeArrowheads="1"/>
          </p:cNvSpPr>
          <p:nvPr/>
        </p:nvSpPr>
        <p:spPr bwMode="auto">
          <a:xfrm>
            <a:off x="7320133" y="4857747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/>
              <a:t>Référent </a:t>
            </a:r>
            <a:r>
              <a:rPr lang="fr-FR" altLang="fr-FR" sz="1000" dirty="0"/>
              <a:t>WINPAIE</a:t>
            </a:r>
          </a:p>
        </p:txBody>
      </p:sp>
      <p:sp>
        <p:nvSpPr>
          <p:cNvPr id="117" name="Organigramme : Préparation 208"/>
          <p:cNvSpPr/>
          <p:nvPr/>
        </p:nvSpPr>
        <p:spPr>
          <a:xfrm>
            <a:off x="6964532" y="4653526"/>
            <a:ext cx="360363" cy="21748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16" name="Text Box 83"/>
          <p:cNvSpPr txBox="1">
            <a:spLocks noChangeArrowheads="1"/>
          </p:cNvSpPr>
          <p:nvPr/>
        </p:nvSpPr>
        <p:spPr bwMode="auto">
          <a:xfrm>
            <a:off x="6933577" y="4674893"/>
            <a:ext cx="57626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600" dirty="0"/>
              <a:t>LAGAF</a:t>
            </a:r>
          </a:p>
        </p:txBody>
      </p:sp>
      <p:sp>
        <p:nvSpPr>
          <p:cNvPr id="118" name="Text Box 108"/>
          <p:cNvSpPr txBox="1">
            <a:spLocks noChangeArrowheads="1"/>
          </p:cNvSpPr>
          <p:nvPr/>
        </p:nvSpPr>
        <p:spPr bwMode="auto">
          <a:xfrm>
            <a:off x="7313851" y="4627697"/>
            <a:ext cx="2162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000" dirty="0"/>
              <a:t>Référent LAGAF</a:t>
            </a:r>
          </a:p>
        </p:txBody>
      </p:sp>
      <p:sp>
        <p:nvSpPr>
          <p:cNvPr id="115" name="Titre 1"/>
          <p:cNvSpPr txBox="1">
            <a:spLocks/>
          </p:cNvSpPr>
          <p:nvPr/>
        </p:nvSpPr>
        <p:spPr>
          <a:xfrm>
            <a:off x="4585401" y="735355"/>
            <a:ext cx="4375873" cy="376512"/>
          </a:xfrm>
          <a:prstGeom prst="rect">
            <a:avLst/>
          </a:prstGeom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>
              <a:spcBef>
                <a:spcPct val="50000"/>
              </a:spcBef>
            </a:pPr>
            <a:r>
              <a:rPr lang="fr-FR" altLang="fr-FR" b="1" dirty="0">
                <a:solidFill>
                  <a:schemeClr val="bg1"/>
                </a:solidFill>
              </a:rPr>
              <a:t>Légende - organigrammes</a:t>
            </a:r>
          </a:p>
        </p:txBody>
      </p:sp>
    </p:spTree>
    <p:extLst>
      <p:ext uri="{BB962C8B-B14F-4D97-AF65-F5344CB8AC3E}">
        <p14:creationId xmlns:p14="http://schemas.microsoft.com/office/powerpoint/2010/main" val="42675077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815</TotalTime>
  <Words>325</Words>
  <Application>Microsoft Office PowerPoint</Application>
  <PresentationFormat>Affichage à l'écran (4:3)</PresentationFormat>
  <Paragraphs>114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Calibri</vt:lpstr>
      <vt:lpstr>Helvetica</vt:lpstr>
      <vt:lpstr>Times New Roman</vt:lpstr>
      <vt:lpstr>Thème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univ</dc:creator>
  <cp:lastModifiedBy>dkarmes-findram@paris8.up8</cp:lastModifiedBy>
  <cp:revision>74</cp:revision>
  <cp:lastPrinted>2021-04-19T11:34:46Z</cp:lastPrinted>
  <dcterms:created xsi:type="dcterms:W3CDTF">2015-01-14T12:53:47Z</dcterms:created>
  <dcterms:modified xsi:type="dcterms:W3CDTF">2021-11-15T14:48:25Z</dcterms:modified>
</cp:coreProperties>
</file>