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_rels/notesSlide2.xml.rels" ContentType="application/vnd.openxmlformats-package.relationships+xml"/>
  <Override PartName="/ppt/notesSlides/notesSlide2.xml" ContentType="application/vnd.openxmlformats-officedocument.presentationml.notesSlide+xml"/>
  <Override PartName="/ppt/media/image1.jpeg" ContentType="image/jpeg"/>
  <Override PartName="/ppt/media/image2.png" ContentType="image/pn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presProps.xml" ContentType="application/vnd.openxmlformats-officedocument.presentationml.presProps+xml"/>
  <Override PartName="/ppt/_rels/presentation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notesMasterIdLst>
    <p:notesMasterId r:id="rId4"/>
  </p:notesMasterIdLst>
  <p:sldIdLst>
    <p:sldId id="256" r:id="rId5"/>
    <p:sldId id="257" r:id="rId6"/>
  </p:sldIdLst>
  <p:sldSz cx="9144000" cy="6858000"/>
  <p:notesSz cx="6797675" cy="9926638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fr-FR" sz="1800" spc="-1" strike="noStrike">
                <a:solidFill>
                  <a:srgbClr val="000000"/>
                </a:solidFill>
                <a:latin typeface="Calibri"/>
              </a:rPr>
              <a:t>Cliquez pour déplacer la diapo</a:t>
            </a:r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0">
              <a:buNone/>
            </a:pPr>
            <a:r>
              <a:rPr b="0" lang="fr-FR" sz="2000" spc="-1" strike="noStrike">
                <a:solidFill>
                  <a:srgbClr val="000000"/>
                </a:solidFill>
                <a:latin typeface="Arial"/>
              </a:rPr>
              <a:t>Cliquez pour modifier le format des notes</a:t>
            </a:r>
            <a:endParaRPr b="0" lang="fr-FR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fr-FR" sz="1400" spc="-1" strike="noStrike">
                <a:solidFill>
                  <a:srgbClr val="000000"/>
                </a:solidFill>
                <a:latin typeface="Times New Roman"/>
              </a:rPr>
              <a:t>&lt;en-tête&gt;</a:t>
            </a:r>
            <a:endParaRPr b="0" lang="fr-F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7" name="PlaceHolder 4"/>
          <p:cNvSpPr>
            <a:spLocks noGrp="1"/>
          </p:cNvSpPr>
          <p:nvPr>
            <p:ph type="dt" idx="5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fr-F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b="0" lang="fr-FR" sz="1400" spc="-1" strike="noStrike">
                <a:solidFill>
                  <a:srgbClr val="000000"/>
                </a:solidFill>
                <a:latin typeface="Times New Roman"/>
              </a:rPr>
              <a:t>&lt;date/heure&gt;</a:t>
            </a:r>
            <a:endParaRPr b="0" lang="fr-F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8" name="PlaceHolder 5"/>
          <p:cNvSpPr>
            <a:spLocks noGrp="1"/>
          </p:cNvSpPr>
          <p:nvPr>
            <p:ph type="ftr" idx="6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fr-F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fr-FR" sz="1400" spc="-1" strike="noStrike">
                <a:solidFill>
                  <a:srgbClr val="000000"/>
                </a:solidFill>
                <a:latin typeface="Times New Roman"/>
              </a:rPr>
              <a:t>&lt;pied de page&gt;</a:t>
            </a:r>
            <a:endParaRPr b="0" lang="fr-F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9" name="PlaceHolder 6"/>
          <p:cNvSpPr>
            <a:spLocks noGrp="1"/>
          </p:cNvSpPr>
          <p:nvPr>
            <p:ph type="sldNum" idx="7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fr-F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DF394CD8-5B01-4B82-B57D-14B363704E18}" type="slidenum">
              <a:rPr b="0" lang="fr-FR" sz="1400" spc="-1" strike="noStrike">
                <a:solidFill>
                  <a:srgbClr val="000000"/>
                </a:solidFill>
                <a:latin typeface="Times New Roman"/>
              </a:rPr>
              <a:t>&lt;numéro&gt;</a:t>
            </a:fld>
            <a:endParaRPr b="0" lang="fr-FR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PlaceHolder 1"/>
          <p:cNvSpPr>
            <a:spLocks noGrp="1"/>
          </p:cNvSpPr>
          <p:nvPr>
            <p:ph type="sldImg"/>
          </p:nvPr>
        </p:nvSpPr>
        <p:spPr>
          <a:xfrm>
            <a:off x="1165320" y="1239840"/>
            <a:ext cx="4466880" cy="3350880"/>
          </a:xfrm>
          <a:prstGeom prst="rect">
            <a:avLst/>
          </a:prstGeom>
          <a:ln w="0">
            <a:noFill/>
          </a:ln>
        </p:spPr>
      </p:sp>
      <p:sp>
        <p:nvSpPr>
          <p:cNvPr id="244" name="PlaceHolder 2"/>
          <p:cNvSpPr>
            <a:spLocks noGrp="1"/>
          </p:cNvSpPr>
          <p:nvPr>
            <p:ph type="body"/>
          </p:nvPr>
        </p:nvSpPr>
        <p:spPr>
          <a:xfrm>
            <a:off x="679680" y="4777200"/>
            <a:ext cx="5437800" cy="39081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16000" indent="0">
              <a:buNone/>
            </a:pP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5" name="PlaceHolder 3"/>
          <p:cNvSpPr>
            <a:spLocks noGrp="1"/>
          </p:cNvSpPr>
          <p:nvPr>
            <p:ph type="sldNum" idx="9"/>
          </p:nvPr>
        </p:nvSpPr>
        <p:spPr>
          <a:xfrm>
            <a:off x="3850560" y="9428760"/>
            <a:ext cx="2945160" cy="49752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fr-FR" sz="1200" spc="-1" strike="noStrike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E36C3633-9E6D-4371-B63A-A1763A755B52}" type="slidenum">
              <a:rPr b="0" lang="fr-FR" sz="1200" spc="-1" strike="noStrike">
                <a:solidFill>
                  <a:srgbClr val="000000"/>
                </a:solidFill>
                <a:latin typeface="+mn-lt"/>
                <a:ea typeface="+mn-ea"/>
              </a:rPr>
              <a:t>&lt;numéro&gt;</a:t>
            </a:fld>
            <a:endParaRPr b="0" lang="fr-FR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D67608D0-9235-4FC7-81C4-7753DBE2DDBE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5998FF9D-81FE-4AF9-BAFE-CA86C2EABBF6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13CA2482-840B-432E-B9BA-8C3688D687D9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D23E7F60-98DA-4857-BAA4-FE50A29241F4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D8ADFDF9-B822-4BD7-A794-37F11192AAC6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CF414048-6EDF-45DD-9ABB-1D999C0E92A8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345E8ED2-413B-406E-B97D-974F84EFFAA3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BD764BD3-AC0A-49B5-8EF2-54EE48659363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81E642A2-C5C7-4A80-9C5E-D17D5C3233E0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FF89D9DC-E219-4271-ADF2-30C0C63FF3F0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2C53A748-D78E-435B-8606-468548976E3A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2" name="PlaceHolder 6"/>
          <p:cNvSpPr>
            <a:spLocks noGrp="1"/>
          </p:cNvSpPr>
          <p:nvPr>
            <p:ph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3" name="PlaceHolder 7"/>
          <p:cNvSpPr>
            <a:spLocks noGrp="1"/>
          </p:cNvSpPr>
          <p:nvPr>
            <p:ph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DE4C4DAA-EC7D-47B5-BE6E-A018CF22F0BA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Footer Placeholder 4"/>
          <p:cNvSpPr/>
          <p:nvPr/>
        </p:nvSpPr>
        <p:spPr>
          <a:xfrm>
            <a:off x="69120" y="6539400"/>
            <a:ext cx="9015120" cy="251280"/>
          </a:xfrm>
          <a:prstGeom prst="rect">
            <a:avLst/>
          </a:prstGeom>
          <a:solidFill>
            <a:srgbClr val="c80000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" name="Image 6" descr="Sans titre - 1.jpg"/>
          <p:cNvPicPr/>
          <p:nvPr/>
        </p:nvPicPr>
        <p:blipFill>
          <a:blip r:embed="rId2"/>
          <a:stretch/>
        </p:blipFill>
        <p:spPr>
          <a:xfrm>
            <a:off x="0" y="8640"/>
            <a:ext cx="9143640" cy="1413360"/>
          </a:xfrm>
          <a:prstGeom prst="rect">
            <a:avLst/>
          </a:prstGeom>
          <a:ln w="0">
            <a:noFill/>
          </a:ln>
        </p:spPr>
      </p:pic>
      <p:sp>
        <p:nvSpPr>
          <p:cNvPr id="2" name="PlaceHolder 1"/>
          <p:cNvSpPr>
            <a:spLocks noGrp="1"/>
          </p:cNvSpPr>
          <p:nvPr>
            <p:ph type="dt" idx="1"/>
          </p:nvPr>
        </p:nvSpPr>
        <p:spPr>
          <a:xfrm>
            <a:off x="86040" y="6539400"/>
            <a:ext cx="2133360" cy="2394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lstStyle>
            <a:lvl1pPr indent="0">
              <a:lnSpc>
                <a:spcPct val="100000"/>
              </a:lnSpc>
              <a:buNone/>
              <a:defRPr b="0" lang="fr-FR" sz="1800" spc="-1" strike="noStrike">
                <a:solidFill>
                  <a:srgbClr val="000000"/>
                </a:solidFill>
                <a:latin typeface="Calibri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b="0" lang="fr-FR" sz="1800" spc="-1" strike="noStrike">
                <a:solidFill>
                  <a:srgbClr val="000000"/>
                </a:solidFill>
                <a:latin typeface="Calibri"/>
              </a:rPr>
              <a:t>&lt;date/heure&gt;</a:t>
            </a:r>
            <a:endParaRPr b="0" lang="fr-FR" sz="1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fr-FR" sz="1800" spc="-1" strike="noStrike">
                <a:solidFill>
                  <a:srgbClr val="000000"/>
                </a:solidFill>
                <a:latin typeface="Calibri"/>
              </a:rPr>
              <a:t>Cliquez pour éditer le format du texte-titre</a:t>
            </a:r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3200" spc="-1" strike="noStrike">
                <a:solidFill>
                  <a:srgbClr val="000000"/>
                </a:solidFill>
                <a:latin typeface="Calibri"/>
              </a:rPr>
              <a:t>Cliquez pour éditer le format du plan de texte</a:t>
            </a:r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2400" spc="-1" strike="noStrike">
                <a:solidFill>
                  <a:srgbClr val="000000"/>
                </a:solidFill>
                <a:latin typeface="Calibri"/>
              </a:rPr>
              <a:t>Second niveau de plan</a:t>
            </a:r>
            <a:endParaRPr b="0" lang="fr-FR" sz="24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Troisième niveau de plan</a:t>
            </a:r>
            <a:endParaRPr b="0" lang="fr-FR" sz="20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Quatrième niveau de plan</a:t>
            </a:r>
            <a:endParaRPr b="0" lang="fr-FR" sz="20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Cinquième niveau de plan</a:t>
            </a:r>
            <a:endParaRPr b="0" lang="fr-FR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Sixième niveau de plan</a:t>
            </a:r>
            <a:endParaRPr b="0" lang="fr-FR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Septième niveau de plan</a:t>
            </a:r>
            <a:endParaRPr b="0" lang="fr-FR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Footer Placeholder 4"/>
          <p:cNvSpPr/>
          <p:nvPr/>
        </p:nvSpPr>
        <p:spPr>
          <a:xfrm>
            <a:off x="69120" y="6539400"/>
            <a:ext cx="9015120" cy="251280"/>
          </a:xfrm>
          <a:prstGeom prst="rect">
            <a:avLst/>
          </a:prstGeom>
          <a:solidFill>
            <a:srgbClr val="c80000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42" name="Image 6" descr="Sans titre - 1.jpg"/>
          <p:cNvPicPr/>
          <p:nvPr/>
        </p:nvPicPr>
        <p:blipFill>
          <a:blip r:embed="rId2"/>
          <a:stretch/>
        </p:blipFill>
        <p:spPr>
          <a:xfrm>
            <a:off x="0" y="8640"/>
            <a:ext cx="9143640" cy="1413360"/>
          </a:xfrm>
          <a:prstGeom prst="rect">
            <a:avLst/>
          </a:prstGeom>
          <a:ln w="0">
            <a:noFill/>
          </a:ln>
        </p:spPr>
      </p:pic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indent="0" algn="ctr">
              <a:lnSpc>
                <a:spcPct val="100000"/>
              </a:lnSpc>
              <a:buNone/>
            </a:pPr>
            <a:r>
              <a:rPr b="0" lang="fr-FR" sz="4400" spc="-1" strike="noStrike">
                <a:solidFill>
                  <a:srgbClr val="000000"/>
                </a:solidFill>
                <a:latin typeface="Calibri"/>
              </a:rPr>
              <a:t>Modifiez le style du titre</a:t>
            </a:r>
            <a:endParaRPr b="0" lang="fr-FR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fr-FR" sz="3200" spc="-1" strike="noStrike">
                <a:solidFill>
                  <a:srgbClr val="000000"/>
                </a:solidFill>
                <a:latin typeface="Calibri"/>
              </a:rPr>
              <a:t>Modifiez les styles du texte du masque</a:t>
            </a:r>
            <a:endParaRPr b="0" lang="fr-FR" sz="32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84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fr-FR" sz="2800" spc="-1" strike="noStrike">
                <a:solidFill>
                  <a:srgbClr val="000000"/>
                </a:solidFill>
                <a:latin typeface="Calibri"/>
              </a:rPr>
              <a:t>Deuxième niveau</a:t>
            </a:r>
            <a:endParaRPr b="0" lang="fr-FR" sz="28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6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fr-FR" sz="2400" spc="-1" strike="noStrike">
                <a:solidFill>
                  <a:srgbClr val="000000"/>
                </a:solidFill>
                <a:latin typeface="Calibri"/>
              </a:rPr>
              <a:t>Troisième niveau</a:t>
            </a:r>
            <a:endParaRPr b="0" lang="fr-FR" sz="24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6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Quatrième niveau</a:t>
            </a:r>
            <a:endParaRPr b="0" lang="fr-FR" sz="20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6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Cinquième niveau</a:t>
            </a:r>
            <a:endParaRPr b="0" lang="fr-FR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5" name="PlaceHolder 3"/>
          <p:cNvSpPr>
            <a:spLocks noGrp="1"/>
          </p:cNvSpPr>
          <p:nvPr>
            <p:ph type="dt" idx="2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lstStyle>
            <a:lvl1pPr indent="0">
              <a:lnSpc>
                <a:spcPct val="100000"/>
              </a:lnSpc>
              <a:buNone/>
              <a:defRPr b="0" lang="fr-FR" sz="1800" spc="-1" strike="noStrike">
                <a:solidFill>
                  <a:srgbClr val="000000"/>
                </a:solidFill>
                <a:latin typeface="Calibri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b="0" lang="fr-FR" sz="1800" spc="-1" strike="noStrike">
                <a:solidFill>
                  <a:srgbClr val="000000"/>
                </a:solidFill>
                <a:latin typeface="Calibri"/>
              </a:rPr>
              <a:t>&lt;date/heure&gt;</a:t>
            </a:r>
            <a:endParaRPr b="0" lang="fr-FR" sz="1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6" name="PlaceHolder 4"/>
          <p:cNvSpPr>
            <a:spLocks noGrp="1"/>
          </p:cNvSpPr>
          <p:nvPr>
            <p:ph type="ftr" idx="3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lstStyle>
            <a:lvl1pPr indent="0" algn="ctr">
              <a:buNone/>
              <a:defRPr b="0" lang="fr-F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fr-FR" sz="1400" spc="-1" strike="noStrike">
                <a:solidFill>
                  <a:srgbClr val="000000"/>
                </a:solidFill>
                <a:latin typeface="Times New Roman"/>
              </a:rPr>
              <a:t>&lt;pied de page&gt;</a:t>
            </a:r>
            <a:endParaRPr b="0" lang="fr-F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7" name="PlaceHolder 5"/>
          <p:cNvSpPr>
            <a:spLocks noGrp="1"/>
          </p:cNvSpPr>
          <p:nvPr>
            <p:ph type="sldNum" idx="4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lstStyle>
            <a:lvl1pPr indent="0">
              <a:lnSpc>
                <a:spcPct val="100000"/>
              </a:lnSpc>
              <a:buNone/>
              <a:defRPr b="0" lang="fr-FR" sz="1800" spc="-1" strike="noStrike">
                <a:solidFill>
                  <a:srgbClr val="000000"/>
                </a:solidFill>
                <a:latin typeface="Calibri"/>
              </a:defRPr>
            </a:lvl1pPr>
          </a:lstStyle>
          <a:p>
            <a:pPr indent="0">
              <a:lnSpc>
                <a:spcPct val="100000"/>
              </a:lnSpc>
              <a:buNone/>
            </a:pPr>
            <a:fld id="{71C5E857-52F8-4A3A-BCA5-16A339D099FF}" type="slidenum">
              <a:rPr b="0" lang="fr-FR" sz="1800" spc="-1" strike="noStrike">
                <a:solidFill>
                  <a:srgbClr val="000000"/>
                </a:solidFill>
                <a:latin typeface="Calibri"/>
              </a:rPr>
              <a:t>&lt;numéro&gt;</a:t>
            </a:fld>
            <a:endParaRPr b="0" lang="fr-FR" sz="1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Line 6"/>
          <p:cNvSpPr/>
          <p:nvPr/>
        </p:nvSpPr>
        <p:spPr>
          <a:xfrm flipV="1">
            <a:off x="1216080" y="4926960"/>
            <a:ext cx="6602400" cy="11880"/>
          </a:xfrm>
          <a:prstGeom prst="line">
            <a:avLst/>
          </a:prstGeom>
          <a:ln w="9525">
            <a:solidFill>
              <a:srgbClr val="000000"/>
            </a:solidFill>
            <a:prstDash val="dash"/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33120" bIns="-33120" anchor="t" anchorCtr="1">
            <a:noAutofit/>
          </a:bodyPr>
          <a:p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1" name="Line 6"/>
          <p:cNvSpPr/>
          <p:nvPr/>
        </p:nvSpPr>
        <p:spPr>
          <a:xfrm flipV="1">
            <a:off x="4422960" y="4619160"/>
            <a:ext cx="360" cy="514800"/>
          </a:xfrm>
          <a:prstGeom prst="line">
            <a:avLst/>
          </a:prstGeom>
          <a:ln w="9525">
            <a:solidFill>
              <a:srgbClr val="000000"/>
            </a:solidFill>
            <a:prstDash val="dash"/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 anchorCtr="1">
            <a:noAutofit/>
          </a:bodyPr>
          <a:p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2" name="Line 6"/>
          <p:cNvSpPr/>
          <p:nvPr/>
        </p:nvSpPr>
        <p:spPr>
          <a:xfrm>
            <a:off x="2372760" y="3077280"/>
            <a:ext cx="1341000" cy="360"/>
          </a:xfrm>
          <a:prstGeom prst="line">
            <a:avLst/>
          </a:prstGeom>
          <a:ln w="9525">
            <a:solidFill>
              <a:srgbClr val="000000"/>
            </a:solidFill>
            <a:prstDash val="dash"/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3" name="Titre 1"/>
          <p:cNvSpPr/>
          <p:nvPr/>
        </p:nvSpPr>
        <p:spPr>
          <a:xfrm>
            <a:off x="4628520" y="699480"/>
            <a:ext cx="4375440" cy="376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r">
              <a:lnSpc>
                <a:spcPct val="100000"/>
              </a:lnSpc>
              <a:spcBef>
                <a:spcPts val="799"/>
              </a:spcBef>
            </a:pPr>
            <a:r>
              <a:rPr b="1" lang="fr-FR" sz="1600" spc="-1" strike="noStrike">
                <a:solidFill>
                  <a:srgbClr val="ffffff"/>
                </a:solidFill>
                <a:latin typeface="Arial"/>
              </a:rPr>
              <a:t>Organigramme de l’UFR AES – économie et gestion Année 2024</a:t>
            </a:r>
            <a:endParaRPr b="0" lang="fr-FR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4" name="PlaceHolder 1"/>
          <p:cNvSpPr>
            <a:spLocks noGrp="1"/>
          </p:cNvSpPr>
          <p:nvPr>
            <p:ph type="dt" idx="8"/>
          </p:nvPr>
        </p:nvSpPr>
        <p:spPr>
          <a:xfrm>
            <a:off x="86040" y="6539400"/>
            <a:ext cx="2133360" cy="2394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>
              <a:lnSpc>
                <a:spcPct val="100000"/>
              </a:lnSpc>
              <a:spcBef>
                <a:spcPts val="601"/>
              </a:spcBef>
              <a:buNone/>
              <a:defRPr b="1" lang="fr-FR" sz="1200" spc="-1" strike="noStrike">
                <a:solidFill>
                  <a:srgbClr val="ffffff"/>
                </a:solidFill>
                <a:latin typeface="Arial"/>
              </a:defRPr>
            </a:lvl1pPr>
          </a:lstStyle>
          <a:p>
            <a:pPr indent="0">
              <a:lnSpc>
                <a:spcPct val="100000"/>
              </a:lnSpc>
              <a:spcBef>
                <a:spcPts val="601"/>
              </a:spcBef>
              <a:buNone/>
            </a:pPr>
            <a:r>
              <a:rPr b="1" lang="fr-FR" sz="1200" spc="-1" strike="noStrike">
                <a:solidFill>
                  <a:srgbClr val="ffffff"/>
                </a:solidFill>
                <a:latin typeface="Arial"/>
              </a:rPr>
              <a:t>Mise à jour 11/07/2024</a:t>
            </a:r>
            <a:endParaRPr b="0" lang="fr-FR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5" name="Line 6"/>
          <p:cNvSpPr/>
          <p:nvPr/>
        </p:nvSpPr>
        <p:spPr>
          <a:xfrm>
            <a:off x="2326680" y="3673080"/>
            <a:ext cx="4484880" cy="11520"/>
          </a:xfrm>
          <a:prstGeom prst="line">
            <a:avLst/>
          </a:prstGeom>
          <a:ln w="255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33480" bIns="-33480" anchor="t" anchorCtr="1">
            <a:noAutofit/>
          </a:bodyPr>
          <a:p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6" name="AutoShape 11"/>
          <p:cNvSpPr/>
          <p:nvPr/>
        </p:nvSpPr>
        <p:spPr>
          <a:xfrm>
            <a:off x="3789720" y="3925080"/>
            <a:ext cx="1576080" cy="694080"/>
          </a:xfrm>
          <a:prstGeom prst="flowChartAlternateProcess">
            <a:avLst/>
          </a:prstGeom>
          <a:solidFill>
            <a:srgbClr val="ffffff"/>
          </a:solidFill>
          <a:ln w="12600">
            <a:solidFill>
              <a:srgbClr val="4f81bd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>
              <a:lnSpc>
                <a:spcPct val="93000"/>
              </a:lnSpc>
            </a:pPr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7" name="AutoShape 13"/>
          <p:cNvSpPr/>
          <p:nvPr/>
        </p:nvSpPr>
        <p:spPr>
          <a:xfrm>
            <a:off x="7139520" y="5108040"/>
            <a:ext cx="1587600" cy="704880"/>
          </a:xfrm>
          <a:prstGeom prst="flowChartAlternateProcess">
            <a:avLst/>
          </a:prstGeom>
          <a:solidFill>
            <a:srgbClr val="ffffff"/>
          </a:solidFill>
          <a:ln w="12600">
            <a:solidFill>
              <a:srgbClr val="4f81bd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>
              <a:lnSpc>
                <a:spcPct val="93000"/>
              </a:lnSpc>
            </a:pPr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8" name="Rectangle 17"/>
          <p:cNvSpPr/>
          <p:nvPr/>
        </p:nvSpPr>
        <p:spPr>
          <a:xfrm>
            <a:off x="3825720" y="3993480"/>
            <a:ext cx="1562400" cy="637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tabLst>
                <a:tab algn="l" pos="723960"/>
              </a:tabLst>
            </a:pPr>
            <a:r>
              <a:rPr b="0" lang="fr-FR" sz="800" spc="-1" strike="noStrike">
                <a:solidFill>
                  <a:srgbClr val="000000"/>
                </a:solidFill>
                <a:latin typeface="Times New Roman"/>
              </a:rPr>
              <a:t>Responsable scolarité</a:t>
            </a:r>
            <a:endParaRPr b="0" lang="fr-FR" sz="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723960"/>
              </a:tabLst>
            </a:pPr>
            <a:endParaRPr b="0" lang="fr-FR" sz="7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723960"/>
              </a:tabLst>
            </a:pPr>
            <a:r>
              <a:rPr b="0" lang="fr-FR" sz="700" spc="-1" strike="noStrike">
                <a:solidFill>
                  <a:srgbClr val="000000"/>
                </a:solidFill>
                <a:latin typeface="Times New Roman"/>
              </a:rPr>
              <a:t>Esther LIBOTA MBOYO</a:t>
            </a:r>
            <a:endParaRPr b="0" lang="fr-FR" sz="7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723960"/>
              </a:tabLst>
            </a:pPr>
            <a:r>
              <a:rPr b="0" lang="fr-FR" sz="700" spc="-1" strike="noStrike">
                <a:solidFill>
                  <a:srgbClr val="000000"/>
                </a:solidFill>
                <a:latin typeface="Times New Roman"/>
              </a:rPr>
              <a:t>(B) – C </a:t>
            </a:r>
            <a:endParaRPr b="0" lang="fr-FR" sz="7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723960"/>
              </a:tabLst>
            </a:pPr>
            <a:endParaRPr b="0" lang="fr-FR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9" name="AutoShape 18"/>
          <p:cNvSpPr/>
          <p:nvPr/>
        </p:nvSpPr>
        <p:spPr>
          <a:xfrm>
            <a:off x="2107440" y="5118840"/>
            <a:ext cx="1605960" cy="717120"/>
          </a:xfrm>
          <a:prstGeom prst="flowChartAlternateProcess">
            <a:avLst/>
          </a:prstGeom>
          <a:solidFill>
            <a:srgbClr val="ffffff"/>
          </a:solidFill>
          <a:ln w="12600">
            <a:solidFill>
              <a:srgbClr val="4f81bd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>
              <a:lnSpc>
                <a:spcPct val="93000"/>
              </a:lnSpc>
            </a:pPr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0" name="AutoShape 22"/>
          <p:cNvSpPr/>
          <p:nvPr/>
        </p:nvSpPr>
        <p:spPr>
          <a:xfrm>
            <a:off x="3832920" y="5116320"/>
            <a:ext cx="1567080" cy="704880"/>
          </a:xfrm>
          <a:prstGeom prst="flowChartAlternateProcess">
            <a:avLst/>
          </a:prstGeom>
          <a:solidFill>
            <a:srgbClr val="ffffff"/>
          </a:solidFill>
          <a:ln w="12600">
            <a:solidFill>
              <a:srgbClr val="4f81bd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>
              <a:lnSpc>
                <a:spcPct val="93000"/>
              </a:lnSpc>
            </a:pPr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1" name="AutoShape 26"/>
          <p:cNvSpPr/>
          <p:nvPr/>
        </p:nvSpPr>
        <p:spPr>
          <a:xfrm>
            <a:off x="1662480" y="3911040"/>
            <a:ext cx="1371240" cy="678240"/>
          </a:xfrm>
          <a:prstGeom prst="flowChartAlternateProcess">
            <a:avLst/>
          </a:prstGeom>
          <a:solidFill>
            <a:srgbClr val="ffffff"/>
          </a:solidFill>
          <a:ln w="12600">
            <a:solidFill>
              <a:srgbClr val="4f81bd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>
              <a:lnSpc>
                <a:spcPct val="93000"/>
              </a:lnSpc>
            </a:pPr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2" name="Rectangle 27"/>
          <p:cNvSpPr/>
          <p:nvPr/>
        </p:nvSpPr>
        <p:spPr>
          <a:xfrm>
            <a:off x="3844800" y="5059080"/>
            <a:ext cx="1543320" cy="896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tabLst>
                <a:tab algn="l" pos="723960"/>
              </a:tabLst>
            </a:pPr>
            <a:r>
              <a:rPr b="0" lang="fr-FR" sz="800" spc="-1" strike="noStrike">
                <a:solidFill>
                  <a:srgbClr val="000000"/>
                </a:solidFill>
                <a:latin typeface="Times New Roman"/>
              </a:rPr>
              <a:t>Gestionnaire master Management et commerce international – M2 Economie des organisations</a:t>
            </a:r>
            <a:endParaRPr b="0" lang="fr-FR" sz="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723960"/>
              </a:tabLst>
            </a:pPr>
            <a:r>
              <a:rPr b="0" lang="fr-FR" sz="700" spc="-1" strike="noStrike">
                <a:solidFill>
                  <a:srgbClr val="000000"/>
                </a:solidFill>
                <a:latin typeface="Times New Roman"/>
              </a:rPr>
              <a:t>Thomas SERIN</a:t>
            </a:r>
            <a:endParaRPr b="0" lang="fr-FR" sz="7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723960"/>
              </a:tabLst>
            </a:pPr>
            <a:r>
              <a:rPr b="0" lang="fr-FR" sz="700" spc="-1" strike="noStrike">
                <a:solidFill>
                  <a:srgbClr val="000000"/>
                </a:solidFill>
                <a:latin typeface="Times New Roman"/>
              </a:rPr>
              <a:t>(SAENES) – T</a:t>
            </a:r>
            <a:endParaRPr b="0" lang="fr-FR" sz="7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723960"/>
              </a:tabLst>
            </a:pPr>
            <a:endParaRPr b="0" lang="fr-FR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" name="Rectangle 29"/>
          <p:cNvSpPr/>
          <p:nvPr/>
        </p:nvSpPr>
        <p:spPr>
          <a:xfrm>
            <a:off x="1641600" y="3963960"/>
            <a:ext cx="1413000" cy="546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tabLst>
                <a:tab algn="l" pos="723960"/>
              </a:tabLst>
            </a:pPr>
            <a:r>
              <a:rPr b="0" lang="fr-FR" sz="800" spc="-1" strike="noStrike">
                <a:solidFill>
                  <a:srgbClr val="000000"/>
                </a:solidFill>
                <a:latin typeface="Times New Roman"/>
              </a:rPr>
              <a:t>Responsable Administrative  et Financière adjointe</a:t>
            </a:r>
            <a:endParaRPr b="0" lang="fr-FR" sz="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723960"/>
              </a:tabLst>
            </a:pPr>
            <a:r>
              <a:rPr b="0" lang="fr-FR" sz="700" spc="-1" strike="noStrike">
                <a:solidFill>
                  <a:srgbClr val="000000"/>
                </a:solidFill>
                <a:latin typeface="Times New Roman"/>
              </a:rPr>
              <a:t>Diana FINDRAMA</a:t>
            </a:r>
            <a:endParaRPr b="0" lang="fr-FR" sz="7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723960"/>
              </a:tabLst>
            </a:pPr>
            <a:r>
              <a:rPr b="0" lang="fr-FR" sz="700" spc="-1" strike="noStrike">
                <a:solidFill>
                  <a:srgbClr val="000000"/>
                </a:solidFill>
                <a:latin typeface="Times New Roman"/>
              </a:rPr>
              <a:t>(TCH ITRF) – T </a:t>
            </a:r>
            <a:endParaRPr b="0" lang="fr-FR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4" name="Rectangle 33"/>
          <p:cNvSpPr/>
          <p:nvPr/>
        </p:nvSpPr>
        <p:spPr>
          <a:xfrm>
            <a:off x="2153880" y="5144400"/>
            <a:ext cx="1613160" cy="774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tabLst>
                <a:tab algn="l" pos="723960"/>
              </a:tabLst>
            </a:pPr>
            <a:r>
              <a:rPr b="0" lang="fr-FR" sz="800" spc="-1" strike="noStrike">
                <a:solidFill>
                  <a:srgbClr val="000000"/>
                </a:solidFill>
                <a:latin typeface="Times New Roman"/>
              </a:rPr>
              <a:t>Gestionnaire master Monnaie, banque, finance, assurance – M1 Economie des organisations</a:t>
            </a:r>
            <a:endParaRPr b="0" lang="fr-FR" sz="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723960"/>
              </a:tabLst>
            </a:pPr>
            <a:r>
              <a:rPr b="0" lang="fr-FR" sz="700" spc="-1" strike="noStrike">
                <a:solidFill>
                  <a:srgbClr val="000000"/>
                </a:solidFill>
                <a:latin typeface="Times New Roman"/>
              </a:rPr>
              <a:t>Iclal KAZAK</a:t>
            </a:r>
            <a:endParaRPr b="0" lang="fr-FR" sz="7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723960"/>
              </a:tabLst>
            </a:pPr>
            <a:r>
              <a:rPr b="0" lang="fr-FR" sz="700" spc="-1" strike="noStrike">
                <a:solidFill>
                  <a:srgbClr val="000000"/>
                </a:solidFill>
                <a:latin typeface="Times New Roman"/>
              </a:rPr>
              <a:t>(C) – T</a:t>
            </a:r>
            <a:endParaRPr b="0" lang="fr-FR" sz="7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723960"/>
              </a:tabLst>
            </a:pPr>
            <a:endParaRPr b="0" lang="fr-FR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AutoShape 34"/>
          <p:cNvSpPr/>
          <p:nvPr/>
        </p:nvSpPr>
        <p:spPr>
          <a:xfrm>
            <a:off x="3686040" y="2744280"/>
            <a:ext cx="1759680" cy="698040"/>
          </a:xfrm>
          <a:prstGeom prst="flowChartAlternateProcess">
            <a:avLst/>
          </a:prstGeom>
          <a:solidFill>
            <a:srgbClr val="ffffff"/>
          </a:solidFill>
          <a:ln w="19080">
            <a:solidFill>
              <a:srgbClr val="4f81bd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>
              <a:lnSpc>
                <a:spcPct val="93000"/>
              </a:lnSpc>
            </a:pPr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6" name="Rectangle 35"/>
          <p:cNvSpPr/>
          <p:nvPr/>
        </p:nvSpPr>
        <p:spPr>
          <a:xfrm>
            <a:off x="3648960" y="2908800"/>
            <a:ext cx="1863720" cy="45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tabLst>
                <a:tab algn="l" pos="723960"/>
              </a:tabLst>
            </a:pPr>
            <a:r>
              <a:rPr b="0" lang="fr-FR" sz="800" spc="-1" strike="noStrike">
                <a:solidFill>
                  <a:srgbClr val="000000"/>
                </a:solidFill>
                <a:latin typeface="Times New Roman"/>
              </a:rPr>
              <a:t>Responsable administrative et financière</a:t>
            </a:r>
            <a:endParaRPr b="0" lang="fr-FR" sz="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723960"/>
              </a:tabLst>
            </a:pPr>
            <a:r>
              <a:rPr b="0" lang="fr-FR" sz="800" spc="-1" strike="noStrike">
                <a:solidFill>
                  <a:srgbClr val="000000"/>
                </a:solidFill>
                <a:latin typeface="Times New Roman"/>
              </a:rPr>
              <a:t>Magali VALOIS </a:t>
            </a:r>
            <a:endParaRPr b="0" lang="fr-FR" sz="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723960"/>
              </a:tabLst>
            </a:pPr>
            <a:r>
              <a:rPr b="0" lang="fr-FR" sz="800" spc="-1" strike="noStrike">
                <a:solidFill>
                  <a:srgbClr val="000000"/>
                </a:solidFill>
                <a:latin typeface="Times New Roman"/>
              </a:rPr>
              <a:t>(A) – T</a:t>
            </a:r>
            <a:endParaRPr b="0" lang="fr-FR" sz="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7" name="AutoShape 39"/>
          <p:cNvSpPr/>
          <p:nvPr/>
        </p:nvSpPr>
        <p:spPr>
          <a:xfrm>
            <a:off x="696240" y="2699640"/>
            <a:ext cx="1683720" cy="698040"/>
          </a:xfrm>
          <a:prstGeom prst="flowChartAlternateProcess">
            <a:avLst/>
          </a:prstGeom>
          <a:solidFill>
            <a:srgbClr val="ffffff"/>
          </a:solidFill>
          <a:ln w="19080">
            <a:solidFill>
              <a:srgbClr val="4f81bd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>
              <a:lnSpc>
                <a:spcPct val="93000"/>
              </a:lnSpc>
            </a:pPr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8" name="Rectangle 40"/>
          <p:cNvSpPr/>
          <p:nvPr/>
        </p:nvSpPr>
        <p:spPr>
          <a:xfrm>
            <a:off x="915840" y="2768760"/>
            <a:ext cx="1244160" cy="682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tabLst>
                <a:tab algn="l" pos="723960"/>
              </a:tabLst>
            </a:pPr>
            <a:r>
              <a:rPr b="0" lang="fr-FR" sz="800" spc="-1" strike="noStrike">
                <a:solidFill>
                  <a:srgbClr val="000000"/>
                </a:solidFill>
                <a:latin typeface="Times New Roman"/>
              </a:rPr>
              <a:t>Directeur</a:t>
            </a:r>
            <a:endParaRPr b="0" lang="fr-FR" sz="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723960"/>
              </a:tabLst>
            </a:pPr>
            <a:endParaRPr b="0" lang="fr-FR" sz="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723960"/>
              </a:tabLst>
            </a:pPr>
            <a:r>
              <a:rPr b="0" lang="fr-FR" sz="800" spc="-1" strike="noStrike">
                <a:solidFill>
                  <a:srgbClr val="000000"/>
                </a:solidFill>
                <a:latin typeface="Times New Roman"/>
              </a:rPr>
              <a:t>Stéphane ROSSIGNOL</a:t>
            </a:r>
            <a:endParaRPr b="0" lang="fr-FR" sz="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723960"/>
              </a:tabLst>
            </a:pPr>
            <a:endParaRPr b="0" lang="fr-FR" sz="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723960"/>
              </a:tabLst>
            </a:pPr>
            <a:endParaRPr b="0" lang="fr-FR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" name="AutoShape 13"/>
          <p:cNvSpPr/>
          <p:nvPr/>
        </p:nvSpPr>
        <p:spPr>
          <a:xfrm>
            <a:off x="5499720" y="5115600"/>
            <a:ext cx="1567080" cy="697680"/>
          </a:xfrm>
          <a:prstGeom prst="flowChartAlternateProcess">
            <a:avLst/>
          </a:prstGeom>
          <a:solidFill>
            <a:srgbClr val="ffffff"/>
          </a:solidFill>
          <a:ln w="12600">
            <a:solidFill>
              <a:srgbClr val="4f81bd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>
              <a:lnSpc>
                <a:spcPct val="93000"/>
              </a:lnSpc>
            </a:pPr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0" name="Rectangle 17"/>
          <p:cNvSpPr/>
          <p:nvPr/>
        </p:nvSpPr>
        <p:spPr>
          <a:xfrm>
            <a:off x="5602680" y="5192640"/>
            <a:ext cx="1387080" cy="546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tabLst>
                <a:tab algn="l" pos="723960"/>
              </a:tabLst>
            </a:pPr>
            <a:r>
              <a:rPr b="0" lang="fr-FR" sz="800" spc="-1" strike="noStrike">
                <a:solidFill>
                  <a:srgbClr val="000000"/>
                </a:solidFill>
                <a:latin typeface="Times New Roman"/>
              </a:rPr>
              <a:t>Gestionnaire Licence économie gestion</a:t>
            </a:r>
            <a:endParaRPr b="0" lang="fr-FR" sz="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723960"/>
              </a:tabLst>
            </a:pPr>
            <a:r>
              <a:rPr b="0" lang="fr-FR" sz="700" spc="-1" strike="noStrike">
                <a:solidFill>
                  <a:srgbClr val="000000"/>
                </a:solidFill>
                <a:latin typeface="Times New Roman"/>
              </a:rPr>
              <a:t>Olivier LANCON</a:t>
            </a:r>
            <a:endParaRPr b="0" lang="fr-FR" sz="7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723960"/>
              </a:tabLst>
            </a:pPr>
            <a:r>
              <a:rPr b="0" lang="fr-FR" sz="700" spc="-1" strike="noStrike">
                <a:solidFill>
                  <a:srgbClr val="000000"/>
                </a:solidFill>
                <a:latin typeface="Times New Roman"/>
              </a:rPr>
              <a:t>(ADJENES) – T </a:t>
            </a:r>
            <a:endParaRPr b="0" lang="fr-FR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1" name="AutoShape 13"/>
          <p:cNvSpPr/>
          <p:nvPr/>
        </p:nvSpPr>
        <p:spPr>
          <a:xfrm>
            <a:off x="325080" y="5124960"/>
            <a:ext cx="1655640" cy="713880"/>
          </a:xfrm>
          <a:prstGeom prst="flowChartAlternateProcess">
            <a:avLst/>
          </a:prstGeom>
          <a:solidFill>
            <a:srgbClr val="ffffff"/>
          </a:solidFill>
          <a:ln w="12600">
            <a:solidFill>
              <a:srgbClr val="4f81bd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>
              <a:lnSpc>
                <a:spcPct val="93000"/>
              </a:lnSpc>
            </a:pPr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2" name="Rectangle 17"/>
          <p:cNvSpPr/>
          <p:nvPr/>
        </p:nvSpPr>
        <p:spPr>
          <a:xfrm>
            <a:off x="312480" y="5178600"/>
            <a:ext cx="1675440" cy="774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tabLst>
                <a:tab algn="l" pos="723960"/>
              </a:tabLst>
            </a:pPr>
            <a:r>
              <a:rPr b="0" lang="fr-FR" sz="800" spc="-1" strike="noStrike">
                <a:solidFill>
                  <a:srgbClr val="000000"/>
                </a:solidFill>
                <a:latin typeface="Times New Roman"/>
              </a:rPr>
              <a:t>Gestionnaire master Management parcours COMC –</a:t>
            </a:r>
            <a:endParaRPr b="0" lang="fr-FR" sz="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723960"/>
              </a:tabLst>
            </a:pPr>
            <a:r>
              <a:rPr b="0" lang="fr-FR" sz="800" spc="-1" strike="noStrike">
                <a:solidFill>
                  <a:srgbClr val="000000"/>
                </a:solidFill>
                <a:latin typeface="Times New Roman"/>
              </a:rPr>
              <a:t>Appui gestion licence</a:t>
            </a:r>
            <a:endParaRPr b="0" lang="fr-FR" sz="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723960"/>
              </a:tabLst>
            </a:pPr>
            <a:r>
              <a:rPr b="0" lang="fr-FR" sz="700" spc="-1" strike="noStrike">
                <a:solidFill>
                  <a:srgbClr val="000000"/>
                </a:solidFill>
                <a:latin typeface="Times New Roman"/>
              </a:rPr>
              <a:t>Chafya CHERIFI</a:t>
            </a:r>
            <a:endParaRPr b="0" lang="fr-FR" sz="7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723960"/>
              </a:tabLst>
            </a:pPr>
            <a:r>
              <a:rPr b="0" lang="fr-FR" sz="700" spc="-1" strike="noStrike">
                <a:solidFill>
                  <a:srgbClr val="000000"/>
                </a:solidFill>
                <a:latin typeface="Times New Roman"/>
              </a:rPr>
              <a:t>(C) – T </a:t>
            </a:r>
            <a:endParaRPr b="0" lang="fr-FR" sz="7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723960"/>
              </a:tabLst>
            </a:pPr>
            <a:endParaRPr b="0" lang="fr-FR" sz="7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Rectangle 12"/>
          <p:cNvSpPr/>
          <p:nvPr/>
        </p:nvSpPr>
        <p:spPr>
          <a:xfrm>
            <a:off x="7194960" y="5190120"/>
            <a:ext cx="1506240" cy="531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tabLst>
                <a:tab algn="l" pos="723960"/>
              </a:tabLst>
            </a:pPr>
            <a:r>
              <a:rPr b="0" lang="fr-FR" sz="800" spc="-1" strike="noStrike">
                <a:solidFill>
                  <a:srgbClr val="000000"/>
                </a:solidFill>
                <a:latin typeface="Times New Roman"/>
              </a:rPr>
              <a:t>Gestionnaire Licence AES</a:t>
            </a:r>
            <a:endParaRPr b="0" lang="fr-FR" sz="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723960"/>
              </a:tabLst>
            </a:pPr>
            <a:endParaRPr b="0" lang="fr-FR" sz="7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723960"/>
              </a:tabLst>
            </a:pPr>
            <a:r>
              <a:rPr b="0" lang="fr-FR" sz="700" spc="-1" strike="noStrike">
                <a:solidFill>
                  <a:srgbClr val="000000"/>
                </a:solidFill>
                <a:latin typeface="Times New Roman"/>
              </a:rPr>
              <a:t>Lîna NOUNI</a:t>
            </a:r>
            <a:endParaRPr b="0" lang="fr-FR" sz="7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723960"/>
              </a:tabLst>
            </a:pPr>
            <a:r>
              <a:rPr b="0" lang="fr-FR" sz="700" spc="-1" strike="noStrike">
                <a:solidFill>
                  <a:srgbClr val="000000"/>
                </a:solidFill>
                <a:latin typeface="Times New Roman"/>
              </a:rPr>
              <a:t>(C) – C </a:t>
            </a:r>
            <a:endParaRPr b="0" lang="fr-FR" sz="700" spc="-1" strike="noStrike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114" name="Connecteur droit 2"/>
          <p:cNvCxnSpPr/>
          <p:nvPr/>
        </p:nvCxnSpPr>
        <p:spPr>
          <a:xfrm>
            <a:off x="4577760" y="3429000"/>
            <a:ext cx="360" cy="239760"/>
          </a:xfrm>
          <a:prstGeom prst="straightConnector1">
            <a:avLst/>
          </a:prstGeom>
          <a:ln>
            <a:solidFill>
              <a:srgbClr val="000000"/>
            </a:solidFill>
            <a:round/>
          </a:ln>
        </p:spPr>
      </p:cxnSp>
      <p:cxnSp>
        <p:nvCxnSpPr>
          <p:cNvPr id="115" name="Connecteur droit 36"/>
          <p:cNvCxnSpPr/>
          <p:nvPr/>
        </p:nvCxnSpPr>
        <p:spPr>
          <a:xfrm>
            <a:off x="4577760" y="3685320"/>
            <a:ext cx="360" cy="240120"/>
          </a:xfrm>
          <a:prstGeom prst="straightConnector1">
            <a:avLst/>
          </a:prstGeom>
          <a:ln>
            <a:solidFill>
              <a:srgbClr val="000000"/>
            </a:solidFill>
            <a:round/>
          </a:ln>
        </p:spPr>
      </p:cxnSp>
      <p:cxnSp>
        <p:nvCxnSpPr>
          <p:cNvPr id="116" name="Connecteur droit 37"/>
          <p:cNvCxnSpPr/>
          <p:nvPr/>
        </p:nvCxnSpPr>
        <p:spPr>
          <a:xfrm>
            <a:off x="2326680" y="3673080"/>
            <a:ext cx="360" cy="240120"/>
          </a:xfrm>
          <a:prstGeom prst="straightConnector1">
            <a:avLst/>
          </a:prstGeom>
          <a:ln>
            <a:solidFill>
              <a:srgbClr val="000000"/>
            </a:solidFill>
            <a:round/>
          </a:ln>
        </p:spPr>
      </p:cxnSp>
      <p:cxnSp>
        <p:nvCxnSpPr>
          <p:cNvPr id="117" name="Connecteur droit 38"/>
          <p:cNvCxnSpPr/>
          <p:nvPr/>
        </p:nvCxnSpPr>
        <p:spPr>
          <a:xfrm>
            <a:off x="6807960" y="3685320"/>
            <a:ext cx="360" cy="240120"/>
          </a:xfrm>
          <a:prstGeom prst="straightConnector1">
            <a:avLst/>
          </a:prstGeom>
          <a:ln>
            <a:solidFill>
              <a:srgbClr val="000000"/>
            </a:solidFill>
            <a:round/>
          </a:ln>
        </p:spPr>
      </p:cxnSp>
      <p:sp>
        <p:nvSpPr>
          <p:cNvPr id="118" name="AutoShape 26"/>
          <p:cNvSpPr/>
          <p:nvPr/>
        </p:nvSpPr>
        <p:spPr>
          <a:xfrm>
            <a:off x="6006600" y="3917880"/>
            <a:ext cx="1539360" cy="678240"/>
          </a:xfrm>
          <a:prstGeom prst="flowChartAlternateProcess">
            <a:avLst/>
          </a:prstGeom>
          <a:solidFill>
            <a:srgbClr val="ffffff"/>
          </a:solidFill>
          <a:ln w="12600">
            <a:solidFill>
              <a:srgbClr val="4f81bd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fr-FR" sz="800" spc="-1" strike="noStrike">
                <a:solidFill>
                  <a:srgbClr val="000000"/>
                </a:solidFill>
                <a:latin typeface="Times New Roman"/>
              </a:rPr>
              <a:t>Ingénieur de formation : </a:t>
            </a:r>
            <a:endParaRPr b="0" lang="fr-FR" sz="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fr-FR" sz="800" spc="-1" strike="noStrike">
                <a:solidFill>
                  <a:srgbClr val="000000"/>
                </a:solidFill>
                <a:latin typeface="Times New Roman"/>
              </a:rPr>
              <a:t>Master Economie des organisations</a:t>
            </a:r>
            <a:endParaRPr b="0" lang="fr-FR" sz="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fr-FR" sz="800" spc="-1" strike="noStrike">
                <a:solidFill>
                  <a:srgbClr val="000000"/>
                </a:solidFill>
                <a:latin typeface="Times New Roman"/>
              </a:rPr>
              <a:t>Parcours TREES</a:t>
            </a:r>
            <a:endParaRPr b="0" lang="fr-FR" sz="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fr-FR" sz="700" spc="-1" strike="noStrike">
                <a:solidFill>
                  <a:srgbClr val="000000"/>
                </a:solidFill>
                <a:latin typeface="Times New Roman"/>
              </a:rPr>
              <a:t>Olivier GAYOT</a:t>
            </a:r>
            <a:endParaRPr b="0" lang="fr-FR" sz="7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fr-FR" sz="700" spc="-1" strike="noStrike">
                <a:solidFill>
                  <a:srgbClr val="000000"/>
                </a:solidFill>
                <a:latin typeface="Times New Roman"/>
              </a:rPr>
              <a:t>(A) – C </a:t>
            </a:r>
            <a:endParaRPr b="0" lang="fr-FR" sz="700" spc="-1" strike="noStrike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119" name="Connecteur droit 40"/>
          <p:cNvCxnSpPr/>
          <p:nvPr/>
        </p:nvCxnSpPr>
        <p:spPr>
          <a:xfrm>
            <a:off x="4569120" y="4626720"/>
            <a:ext cx="360" cy="239760"/>
          </a:xfrm>
          <a:prstGeom prst="straightConnector1">
            <a:avLst/>
          </a:prstGeom>
          <a:ln>
            <a:solidFill>
              <a:srgbClr val="000000"/>
            </a:solidFill>
            <a:round/>
          </a:ln>
        </p:spPr>
      </p:cxnSp>
      <p:sp>
        <p:nvSpPr>
          <p:cNvPr id="120" name="Line 6"/>
          <p:cNvSpPr/>
          <p:nvPr/>
        </p:nvSpPr>
        <p:spPr>
          <a:xfrm>
            <a:off x="1089360" y="4866120"/>
            <a:ext cx="6959520" cy="360"/>
          </a:xfrm>
          <a:prstGeom prst="line">
            <a:avLst/>
          </a:prstGeom>
          <a:ln w="255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cxnSp>
        <p:nvCxnSpPr>
          <p:cNvPr id="121" name="Connecteur droit 42"/>
          <p:cNvCxnSpPr/>
          <p:nvPr/>
        </p:nvCxnSpPr>
        <p:spPr>
          <a:xfrm>
            <a:off x="4569120" y="4866120"/>
            <a:ext cx="360" cy="240120"/>
          </a:xfrm>
          <a:prstGeom prst="straightConnector1">
            <a:avLst/>
          </a:prstGeom>
          <a:ln>
            <a:solidFill>
              <a:srgbClr val="000000"/>
            </a:solidFill>
            <a:round/>
          </a:ln>
        </p:spPr>
      </p:cxnSp>
      <p:cxnSp>
        <p:nvCxnSpPr>
          <p:cNvPr id="122" name="Connecteur droit 43"/>
          <p:cNvCxnSpPr/>
          <p:nvPr/>
        </p:nvCxnSpPr>
        <p:spPr>
          <a:xfrm>
            <a:off x="1089360" y="4875840"/>
            <a:ext cx="360" cy="239760"/>
          </a:xfrm>
          <a:prstGeom prst="straightConnector1">
            <a:avLst/>
          </a:prstGeom>
          <a:ln>
            <a:solidFill>
              <a:srgbClr val="000000"/>
            </a:solidFill>
            <a:round/>
          </a:ln>
        </p:spPr>
      </p:cxnSp>
      <p:cxnSp>
        <p:nvCxnSpPr>
          <p:cNvPr id="123" name="Connecteur droit 44"/>
          <p:cNvCxnSpPr/>
          <p:nvPr/>
        </p:nvCxnSpPr>
        <p:spPr>
          <a:xfrm>
            <a:off x="2913840" y="4866120"/>
            <a:ext cx="360" cy="240120"/>
          </a:xfrm>
          <a:prstGeom prst="straightConnector1">
            <a:avLst/>
          </a:prstGeom>
          <a:ln>
            <a:solidFill>
              <a:srgbClr val="000000"/>
            </a:solidFill>
            <a:round/>
          </a:ln>
        </p:spPr>
      </p:cxnSp>
      <p:cxnSp>
        <p:nvCxnSpPr>
          <p:cNvPr id="124" name="Connecteur droit 45"/>
          <p:cNvCxnSpPr/>
          <p:nvPr/>
        </p:nvCxnSpPr>
        <p:spPr>
          <a:xfrm>
            <a:off x="6296400" y="4875840"/>
            <a:ext cx="360" cy="239760"/>
          </a:xfrm>
          <a:prstGeom prst="straightConnector1">
            <a:avLst/>
          </a:prstGeom>
          <a:ln>
            <a:solidFill>
              <a:srgbClr val="000000"/>
            </a:solidFill>
            <a:round/>
          </a:ln>
        </p:spPr>
      </p:cxnSp>
      <p:cxnSp>
        <p:nvCxnSpPr>
          <p:cNvPr id="125" name="Connecteur droit 46"/>
          <p:cNvCxnSpPr/>
          <p:nvPr/>
        </p:nvCxnSpPr>
        <p:spPr>
          <a:xfrm>
            <a:off x="8028720" y="4866120"/>
            <a:ext cx="360" cy="240120"/>
          </a:xfrm>
          <a:prstGeom prst="straightConnector1">
            <a:avLst/>
          </a:prstGeom>
          <a:ln>
            <a:solidFill>
              <a:srgbClr val="000000"/>
            </a:solidFill>
            <a:round/>
          </a:ln>
        </p:spPr>
      </p:cxnSp>
      <p:sp>
        <p:nvSpPr>
          <p:cNvPr id="126" name="Line 6"/>
          <p:cNvSpPr/>
          <p:nvPr/>
        </p:nvSpPr>
        <p:spPr>
          <a:xfrm flipV="1">
            <a:off x="3168000" y="4922280"/>
            <a:ext cx="360" cy="183600"/>
          </a:xfrm>
          <a:prstGeom prst="line">
            <a:avLst/>
          </a:prstGeom>
          <a:ln w="9525">
            <a:solidFill>
              <a:srgbClr val="000000"/>
            </a:solidFill>
            <a:prstDash val="dash"/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 anchorCtr="1">
            <a:noAutofit/>
          </a:bodyPr>
          <a:p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7" name="Line 6"/>
          <p:cNvSpPr/>
          <p:nvPr/>
        </p:nvSpPr>
        <p:spPr>
          <a:xfrm flipV="1">
            <a:off x="1216080" y="4922280"/>
            <a:ext cx="360" cy="183600"/>
          </a:xfrm>
          <a:prstGeom prst="line">
            <a:avLst/>
          </a:prstGeom>
          <a:ln w="9525">
            <a:solidFill>
              <a:srgbClr val="000000"/>
            </a:solidFill>
            <a:prstDash val="dash"/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 anchorCtr="1">
            <a:noAutofit/>
          </a:bodyPr>
          <a:p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8" name="Line 6"/>
          <p:cNvSpPr/>
          <p:nvPr/>
        </p:nvSpPr>
        <p:spPr>
          <a:xfrm flipV="1">
            <a:off x="6436440" y="4922280"/>
            <a:ext cx="360" cy="183600"/>
          </a:xfrm>
          <a:prstGeom prst="line">
            <a:avLst/>
          </a:prstGeom>
          <a:ln w="9525">
            <a:solidFill>
              <a:srgbClr val="000000"/>
            </a:solidFill>
            <a:prstDash val="dash"/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 anchorCtr="1">
            <a:noAutofit/>
          </a:bodyPr>
          <a:p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9" name="Line 6"/>
          <p:cNvSpPr/>
          <p:nvPr/>
        </p:nvSpPr>
        <p:spPr>
          <a:xfrm flipV="1">
            <a:off x="7818480" y="4903920"/>
            <a:ext cx="360" cy="183240"/>
          </a:xfrm>
          <a:prstGeom prst="line">
            <a:avLst/>
          </a:prstGeom>
          <a:ln w="9525">
            <a:solidFill>
              <a:srgbClr val="000000"/>
            </a:solidFill>
            <a:prstDash val="dash"/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 anchorCtr="1">
            <a:noAutofit/>
          </a:bodyPr>
          <a:p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Organigramme : Préparation 3"/>
          <p:cNvSpPr/>
          <p:nvPr/>
        </p:nvSpPr>
        <p:spPr>
          <a:xfrm>
            <a:off x="4864320" y="6218280"/>
            <a:ext cx="360000" cy="217080"/>
          </a:xfrm>
          <a:prstGeom prst="flowChartPreparation">
            <a:avLst/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fr-FR" sz="18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31" name="Text Box 117"/>
          <p:cNvSpPr/>
          <p:nvPr/>
        </p:nvSpPr>
        <p:spPr>
          <a:xfrm>
            <a:off x="5332680" y="4416480"/>
            <a:ext cx="2734920" cy="24192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spcBef>
                <a:spcPts val="499"/>
              </a:spcBef>
            </a:pPr>
            <a:r>
              <a:rPr b="1" lang="fr-FR" sz="1000" spc="-1" strike="noStrike">
                <a:solidFill>
                  <a:schemeClr val="accent2"/>
                </a:solidFill>
                <a:latin typeface="Arial"/>
              </a:rPr>
              <a:t>Cocktail – Sphère ressources humaines</a:t>
            </a:r>
            <a:endParaRPr b="0" lang="fr-FR" sz="1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2" name="Line 5"/>
          <p:cNvSpPr/>
          <p:nvPr/>
        </p:nvSpPr>
        <p:spPr>
          <a:xfrm>
            <a:off x="264240" y="1724040"/>
            <a:ext cx="432000" cy="360"/>
          </a:xfrm>
          <a:prstGeom prst="line">
            <a:avLst/>
          </a:prstGeom>
          <a:ln w="9525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3" name="Line 6"/>
          <p:cNvSpPr/>
          <p:nvPr/>
        </p:nvSpPr>
        <p:spPr>
          <a:xfrm>
            <a:off x="264240" y="2013120"/>
            <a:ext cx="432000" cy="360"/>
          </a:xfrm>
          <a:prstGeom prst="line">
            <a:avLst/>
          </a:prstGeom>
          <a:ln w="9525">
            <a:solidFill>
              <a:srgbClr val="000000"/>
            </a:solidFill>
            <a:prstDash val="dash"/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 anchorCtr="1">
            <a:noAutofit/>
          </a:bodyPr>
          <a:p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4" name="Text Box 7"/>
          <p:cNvSpPr/>
          <p:nvPr/>
        </p:nvSpPr>
        <p:spPr>
          <a:xfrm>
            <a:off x="830520" y="1562400"/>
            <a:ext cx="316836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spcBef>
                <a:spcPts val="499"/>
              </a:spcBef>
            </a:pPr>
            <a:r>
              <a:rPr b="0" lang="fr-FR" sz="1000" spc="-1" strike="noStrike">
                <a:solidFill>
                  <a:srgbClr val="000000"/>
                </a:solidFill>
                <a:latin typeface="Arial"/>
              </a:rPr>
              <a:t>Lien hiérarchique</a:t>
            </a:r>
            <a:endParaRPr b="0" lang="fr-FR" sz="1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5" name="Text Box 8"/>
          <p:cNvSpPr/>
          <p:nvPr/>
        </p:nvSpPr>
        <p:spPr>
          <a:xfrm>
            <a:off x="825840" y="1827360"/>
            <a:ext cx="31651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spcBef>
                <a:spcPts val="499"/>
              </a:spcBef>
            </a:pPr>
            <a:r>
              <a:rPr b="0" lang="fr-FR" sz="1000" spc="-1" strike="noStrike">
                <a:solidFill>
                  <a:srgbClr val="000000"/>
                </a:solidFill>
                <a:latin typeface="Arial"/>
              </a:rPr>
              <a:t>Lien fonctionnel</a:t>
            </a:r>
            <a:endParaRPr b="0" lang="fr-FR" sz="1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6" name="Text Box 17"/>
          <p:cNvSpPr/>
          <p:nvPr/>
        </p:nvSpPr>
        <p:spPr>
          <a:xfrm>
            <a:off x="841680" y="2172600"/>
            <a:ext cx="316836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spcBef>
                <a:spcPts val="499"/>
              </a:spcBef>
            </a:pPr>
            <a:r>
              <a:rPr b="0" lang="fr-FR" sz="1000" spc="-1" strike="noStrike">
                <a:solidFill>
                  <a:srgbClr val="000000"/>
                </a:solidFill>
                <a:latin typeface="Arial"/>
              </a:rPr>
              <a:t>Emploi pérenne</a:t>
            </a:r>
            <a:endParaRPr b="0" lang="fr-FR" sz="1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7" name="Text Box 18"/>
          <p:cNvSpPr/>
          <p:nvPr/>
        </p:nvSpPr>
        <p:spPr>
          <a:xfrm>
            <a:off x="841680" y="2604600"/>
            <a:ext cx="3168360" cy="394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spcBef>
                <a:spcPts val="499"/>
              </a:spcBef>
            </a:pPr>
            <a:r>
              <a:rPr b="0" lang="fr-FR" sz="1000" spc="-1" strike="noStrike">
                <a:solidFill>
                  <a:srgbClr val="000000"/>
                </a:solidFill>
                <a:latin typeface="Arial"/>
              </a:rPr>
              <a:t>Emploi non pérenne (suppléance, apprentissage, stage, surcroît d’activité etc.)</a:t>
            </a:r>
            <a:endParaRPr b="0" lang="fr-FR" sz="1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8" name="Text Box 23"/>
          <p:cNvSpPr/>
          <p:nvPr/>
        </p:nvSpPr>
        <p:spPr>
          <a:xfrm>
            <a:off x="-134640" y="3539520"/>
            <a:ext cx="1294920" cy="457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spcBef>
                <a:spcPts val="499"/>
              </a:spcBef>
            </a:pPr>
            <a:r>
              <a:rPr b="0" lang="fr-FR" sz="1000" spc="-1" strike="noStrike">
                <a:solidFill>
                  <a:srgbClr val="000000"/>
                </a:solidFill>
                <a:latin typeface="Arial"/>
              </a:rPr>
              <a:t>Emploi pérenne</a:t>
            </a:r>
            <a:endParaRPr b="0" lang="fr-FR" sz="10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499"/>
              </a:spcBef>
            </a:pPr>
            <a:r>
              <a:rPr b="0" lang="fr-FR" sz="1000" spc="-1" strike="noStrike">
                <a:solidFill>
                  <a:srgbClr val="000000"/>
                </a:solidFill>
                <a:latin typeface="Arial"/>
              </a:rPr>
              <a:t>Enseignant</a:t>
            </a:r>
            <a:endParaRPr b="0" lang="fr-FR" sz="1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9" name="Text Box 24"/>
          <p:cNvSpPr/>
          <p:nvPr/>
        </p:nvSpPr>
        <p:spPr>
          <a:xfrm>
            <a:off x="841680" y="3531600"/>
            <a:ext cx="1296720" cy="457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spcBef>
                <a:spcPts val="499"/>
              </a:spcBef>
            </a:pPr>
            <a:r>
              <a:rPr b="0" lang="fr-FR" sz="1000" spc="-1" strike="noStrike">
                <a:solidFill>
                  <a:srgbClr val="000000"/>
                </a:solidFill>
                <a:latin typeface="Arial"/>
              </a:rPr>
              <a:t>Emploi pérenne</a:t>
            </a:r>
            <a:endParaRPr b="0" lang="fr-FR" sz="10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499"/>
              </a:spcBef>
            </a:pPr>
            <a:r>
              <a:rPr b="0" lang="fr-FR" sz="1000" spc="-1" strike="noStrike">
                <a:solidFill>
                  <a:srgbClr val="000000"/>
                </a:solidFill>
                <a:latin typeface="Arial"/>
              </a:rPr>
              <a:t>BIATSS</a:t>
            </a:r>
            <a:endParaRPr b="0" lang="fr-FR" sz="1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0" name="Text Box 25"/>
          <p:cNvSpPr/>
          <p:nvPr/>
        </p:nvSpPr>
        <p:spPr>
          <a:xfrm>
            <a:off x="1532160" y="3525840"/>
            <a:ext cx="1950840" cy="609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spcBef>
                <a:spcPts val="499"/>
              </a:spcBef>
            </a:pPr>
            <a:r>
              <a:rPr b="0" lang="fr-FR" sz="1000" spc="-1" strike="noStrike">
                <a:solidFill>
                  <a:srgbClr val="000000"/>
                </a:solidFill>
                <a:latin typeface="Arial"/>
              </a:rPr>
              <a:t>Emploi pérenne</a:t>
            </a:r>
            <a:endParaRPr b="0" lang="fr-FR" sz="10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499"/>
              </a:spcBef>
            </a:pPr>
            <a:r>
              <a:rPr b="0" lang="fr-FR" sz="1000" spc="-1" strike="noStrike">
                <a:solidFill>
                  <a:srgbClr val="000000"/>
                </a:solidFill>
                <a:latin typeface="Arial"/>
              </a:rPr>
              <a:t>Encadrant/poste à responsabilité BIATSS</a:t>
            </a:r>
            <a:endParaRPr b="0" lang="fr-FR" sz="1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1" name="Text Box 26"/>
          <p:cNvSpPr/>
          <p:nvPr/>
        </p:nvSpPr>
        <p:spPr>
          <a:xfrm>
            <a:off x="-126720" y="4547520"/>
            <a:ext cx="1182240" cy="609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spcBef>
                <a:spcPts val="499"/>
              </a:spcBef>
            </a:pPr>
            <a:r>
              <a:rPr b="0" lang="fr-FR" sz="1000" spc="-1" strike="noStrike">
                <a:solidFill>
                  <a:srgbClr val="000000"/>
                </a:solidFill>
                <a:latin typeface="Arial"/>
              </a:rPr>
              <a:t>Emploi non pérenne</a:t>
            </a:r>
            <a:endParaRPr b="0" lang="fr-FR" sz="10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499"/>
              </a:spcBef>
            </a:pPr>
            <a:r>
              <a:rPr b="0" lang="fr-FR" sz="1000" spc="-1" strike="noStrike">
                <a:solidFill>
                  <a:srgbClr val="000000"/>
                </a:solidFill>
                <a:latin typeface="Arial"/>
              </a:rPr>
              <a:t>Enseignant</a:t>
            </a:r>
            <a:endParaRPr b="0" lang="fr-FR" sz="1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2" name="Text Box 27"/>
          <p:cNvSpPr/>
          <p:nvPr/>
        </p:nvSpPr>
        <p:spPr>
          <a:xfrm>
            <a:off x="837000" y="4547160"/>
            <a:ext cx="1220400" cy="609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spcBef>
                <a:spcPts val="499"/>
              </a:spcBef>
            </a:pPr>
            <a:r>
              <a:rPr b="0" lang="fr-FR" sz="1000" spc="-1" strike="noStrike">
                <a:solidFill>
                  <a:srgbClr val="000000"/>
                </a:solidFill>
                <a:latin typeface="Arial"/>
              </a:rPr>
              <a:t>Emploi non pérenne</a:t>
            </a:r>
            <a:endParaRPr b="0" lang="fr-FR" sz="10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499"/>
              </a:spcBef>
            </a:pPr>
            <a:r>
              <a:rPr b="0" lang="fr-FR" sz="1000" spc="-1" strike="noStrike">
                <a:solidFill>
                  <a:srgbClr val="000000"/>
                </a:solidFill>
                <a:latin typeface="Arial"/>
              </a:rPr>
              <a:t>BIATSS</a:t>
            </a:r>
            <a:endParaRPr b="0" lang="fr-FR" sz="1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3" name="Text Box 28"/>
          <p:cNvSpPr/>
          <p:nvPr/>
        </p:nvSpPr>
        <p:spPr>
          <a:xfrm>
            <a:off x="1770480" y="4547520"/>
            <a:ext cx="1566360" cy="609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spcBef>
                <a:spcPts val="499"/>
              </a:spcBef>
            </a:pPr>
            <a:r>
              <a:rPr b="0" lang="fr-FR" sz="1000" spc="-1" strike="noStrike">
                <a:solidFill>
                  <a:srgbClr val="000000"/>
                </a:solidFill>
                <a:latin typeface="Arial"/>
              </a:rPr>
              <a:t>Emploi non pérenne</a:t>
            </a:r>
            <a:endParaRPr b="0" lang="fr-FR" sz="10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499"/>
              </a:spcBef>
            </a:pPr>
            <a:r>
              <a:rPr b="0" lang="fr-FR" sz="1000" spc="-1" strike="noStrike">
                <a:solidFill>
                  <a:srgbClr val="000000"/>
                </a:solidFill>
                <a:latin typeface="Arial"/>
              </a:rPr>
              <a:t>Encadrant/poste à responsabilité BIATSS</a:t>
            </a:r>
            <a:endParaRPr b="0" lang="fr-FR" sz="10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44" name="Picture 29" descr="logop8"/>
          <p:cNvPicPr/>
          <p:nvPr/>
        </p:nvPicPr>
        <p:blipFill>
          <a:blip r:embed="rId1"/>
          <a:stretch/>
        </p:blipFill>
        <p:spPr>
          <a:xfrm>
            <a:off x="8241120" y="1500120"/>
            <a:ext cx="717120" cy="385560"/>
          </a:xfrm>
          <a:prstGeom prst="rect">
            <a:avLst/>
          </a:prstGeom>
          <a:ln w="0">
            <a:noFill/>
          </a:ln>
        </p:spPr>
      </p:pic>
      <p:sp>
        <p:nvSpPr>
          <p:cNvPr id="145" name="Text Box 60"/>
          <p:cNvSpPr/>
          <p:nvPr/>
        </p:nvSpPr>
        <p:spPr>
          <a:xfrm>
            <a:off x="741240" y="5329080"/>
            <a:ext cx="143964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spcBef>
                <a:spcPts val="499"/>
              </a:spcBef>
            </a:pPr>
            <a:r>
              <a:rPr b="0" lang="fr-FR" sz="1000" spc="-1" strike="noStrike">
                <a:solidFill>
                  <a:srgbClr val="000000"/>
                </a:solidFill>
                <a:latin typeface="Arial"/>
              </a:rPr>
              <a:t>Correspondant DSI</a:t>
            </a:r>
            <a:endParaRPr b="0" lang="fr-FR" sz="1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6" name="Text Box 62"/>
          <p:cNvSpPr/>
          <p:nvPr/>
        </p:nvSpPr>
        <p:spPr>
          <a:xfrm>
            <a:off x="731880" y="5644440"/>
            <a:ext cx="216324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spcBef>
                <a:spcPts val="499"/>
              </a:spcBef>
            </a:pPr>
            <a:r>
              <a:rPr b="0" lang="fr-FR" sz="1000" spc="-1" strike="noStrike">
                <a:solidFill>
                  <a:srgbClr val="000000"/>
                </a:solidFill>
                <a:latin typeface="Arial"/>
              </a:rPr>
              <a:t>Correspondant Communication</a:t>
            </a:r>
            <a:endParaRPr b="0" lang="fr-FR" sz="1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7" name="Text Box 65"/>
          <p:cNvSpPr/>
          <p:nvPr/>
        </p:nvSpPr>
        <p:spPr>
          <a:xfrm>
            <a:off x="739440" y="5972760"/>
            <a:ext cx="204120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spcBef>
                <a:spcPts val="499"/>
              </a:spcBef>
            </a:pPr>
            <a:r>
              <a:rPr b="0" lang="fr-FR" sz="1000" spc="-1" strike="noStrike">
                <a:solidFill>
                  <a:srgbClr val="000000"/>
                </a:solidFill>
                <a:latin typeface="Arial"/>
              </a:rPr>
              <a:t>Correspondant Apogée</a:t>
            </a:r>
            <a:endParaRPr b="0" lang="fr-FR" sz="1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8" name="Text Box 71"/>
          <p:cNvSpPr/>
          <p:nvPr/>
        </p:nvSpPr>
        <p:spPr>
          <a:xfrm>
            <a:off x="3186000" y="5220720"/>
            <a:ext cx="216180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spcBef>
                <a:spcPts val="499"/>
              </a:spcBef>
            </a:pPr>
            <a:r>
              <a:rPr b="0" lang="fr-FR" sz="1000" spc="-1" strike="noStrike">
                <a:solidFill>
                  <a:srgbClr val="000000"/>
                </a:solidFill>
                <a:latin typeface="Arial"/>
              </a:rPr>
              <a:t>Correspondant BAIP</a:t>
            </a:r>
            <a:endParaRPr b="0" lang="fr-FR" sz="1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9" name="Text Box 72"/>
          <p:cNvSpPr/>
          <p:nvPr/>
        </p:nvSpPr>
        <p:spPr>
          <a:xfrm>
            <a:off x="3198240" y="5540400"/>
            <a:ext cx="216180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spcBef>
                <a:spcPts val="499"/>
              </a:spcBef>
            </a:pPr>
            <a:r>
              <a:rPr b="0" lang="fr-FR" sz="1000" spc="-1" strike="noStrike">
                <a:solidFill>
                  <a:srgbClr val="000000"/>
                </a:solidFill>
                <a:latin typeface="Arial"/>
              </a:rPr>
              <a:t>Correspondant RI</a:t>
            </a:r>
            <a:endParaRPr b="0" lang="fr-FR" sz="1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0" name="Text Box 73"/>
          <p:cNvSpPr/>
          <p:nvPr/>
        </p:nvSpPr>
        <p:spPr>
          <a:xfrm>
            <a:off x="3227040" y="5900040"/>
            <a:ext cx="216180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spcBef>
                <a:spcPts val="499"/>
              </a:spcBef>
            </a:pPr>
            <a:r>
              <a:rPr b="0" lang="fr-FR" sz="1000" spc="-1" strike="noStrike">
                <a:solidFill>
                  <a:srgbClr val="000000"/>
                </a:solidFill>
                <a:latin typeface="Arial"/>
              </a:rPr>
              <a:t>Correspondant RH</a:t>
            </a:r>
            <a:endParaRPr b="0" lang="fr-FR" sz="1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1" name="Text Box 74"/>
          <p:cNvSpPr/>
          <p:nvPr/>
        </p:nvSpPr>
        <p:spPr>
          <a:xfrm>
            <a:off x="3227040" y="6256440"/>
            <a:ext cx="216180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spcBef>
                <a:spcPts val="499"/>
              </a:spcBef>
            </a:pPr>
            <a:r>
              <a:rPr b="0" lang="fr-FR" sz="1000" spc="-1" strike="noStrike">
                <a:solidFill>
                  <a:srgbClr val="000000"/>
                </a:solidFill>
                <a:latin typeface="Arial"/>
              </a:rPr>
              <a:t>Correspondant Financier</a:t>
            </a:r>
            <a:endParaRPr b="0" lang="fr-FR" sz="1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2" name="Text Box 75"/>
          <p:cNvSpPr/>
          <p:nvPr/>
        </p:nvSpPr>
        <p:spPr>
          <a:xfrm>
            <a:off x="731880" y="6298560"/>
            <a:ext cx="216324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spcBef>
                <a:spcPts val="499"/>
              </a:spcBef>
            </a:pPr>
            <a:r>
              <a:rPr b="0" lang="fr-FR" sz="1000" spc="-1" strike="noStrike">
                <a:solidFill>
                  <a:srgbClr val="000000"/>
                </a:solidFill>
                <a:latin typeface="Arial"/>
              </a:rPr>
              <a:t>Correspondant Scolarité</a:t>
            </a:r>
            <a:endParaRPr b="0" lang="fr-FR" sz="1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3" name="Text Box 96"/>
          <p:cNvSpPr/>
          <p:nvPr/>
        </p:nvSpPr>
        <p:spPr>
          <a:xfrm>
            <a:off x="5382000" y="3716280"/>
            <a:ext cx="216180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spcBef>
                <a:spcPts val="499"/>
              </a:spcBef>
            </a:pPr>
            <a:r>
              <a:rPr b="0" lang="fr-FR" sz="1000" spc="-1" strike="noStrike">
                <a:solidFill>
                  <a:srgbClr val="000000"/>
                </a:solidFill>
                <a:latin typeface="Arial"/>
              </a:rPr>
              <a:t>Référent COROSSOL</a:t>
            </a:r>
            <a:endParaRPr b="0" lang="fr-FR" sz="1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4" name="Text Box 97"/>
          <p:cNvSpPr/>
          <p:nvPr/>
        </p:nvSpPr>
        <p:spPr>
          <a:xfrm>
            <a:off x="5386680" y="4003560"/>
            <a:ext cx="216324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spcBef>
                <a:spcPts val="499"/>
              </a:spcBef>
            </a:pPr>
            <a:r>
              <a:rPr b="0" lang="fr-FR" sz="1000" spc="-1" strike="noStrike">
                <a:solidFill>
                  <a:srgbClr val="000000"/>
                </a:solidFill>
                <a:latin typeface="Arial"/>
              </a:rPr>
              <a:t>Référent JEFY ADMIN</a:t>
            </a:r>
            <a:endParaRPr b="0" lang="fr-FR" sz="1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5" name="Text Box 98"/>
          <p:cNvSpPr/>
          <p:nvPr/>
        </p:nvSpPr>
        <p:spPr>
          <a:xfrm>
            <a:off x="7320240" y="2422440"/>
            <a:ext cx="237600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spcBef>
                <a:spcPts val="499"/>
              </a:spcBef>
            </a:pPr>
            <a:r>
              <a:rPr b="0" lang="fr-FR" sz="1000" spc="-1" strike="noStrike">
                <a:solidFill>
                  <a:srgbClr val="000000"/>
                </a:solidFill>
                <a:latin typeface="Arial"/>
              </a:rPr>
              <a:t>Référent JEFY COPILOTE</a:t>
            </a:r>
            <a:endParaRPr b="0" lang="fr-FR" sz="1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6" name="Text Box 99"/>
          <p:cNvSpPr/>
          <p:nvPr/>
        </p:nvSpPr>
        <p:spPr>
          <a:xfrm>
            <a:off x="7310520" y="2755800"/>
            <a:ext cx="216324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spcBef>
                <a:spcPts val="499"/>
              </a:spcBef>
            </a:pPr>
            <a:r>
              <a:rPr b="0" lang="fr-FR" sz="1000" spc="-1" strike="noStrike">
                <a:solidFill>
                  <a:srgbClr val="000000"/>
                </a:solidFill>
                <a:latin typeface="Arial"/>
              </a:rPr>
              <a:t>Référent KIWI</a:t>
            </a:r>
            <a:endParaRPr b="0" lang="fr-FR" sz="1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7" name="Text Box 100"/>
          <p:cNvSpPr/>
          <p:nvPr/>
        </p:nvSpPr>
        <p:spPr>
          <a:xfrm>
            <a:off x="7305840" y="3043440"/>
            <a:ext cx="216180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spcBef>
                <a:spcPts val="499"/>
              </a:spcBef>
            </a:pPr>
            <a:r>
              <a:rPr b="0" lang="fr-FR" sz="1000" spc="-1" strike="noStrike">
                <a:solidFill>
                  <a:srgbClr val="000000"/>
                </a:solidFill>
                <a:latin typeface="Arial"/>
              </a:rPr>
              <a:t>Référent MARACUJA</a:t>
            </a:r>
            <a:endParaRPr b="0" lang="fr-FR" sz="1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8" name="Text Box 101"/>
          <p:cNvSpPr/>
          <p:nvPr/>
        </p:nvSpPr>
        <p:spPr>
          <a:xfrm>
            <a:off x="7310520" y="3403800"/>
            <a:ext cx="216324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spcBef>
                <a:spcPts val="499"/>
              </a:spcBef>
            </a:pPr>
            <a:r>
              <a:rPr b="0" lang="fr-FR" sz="1000" spc="-1" strike="noStrike">
                <a:solidFill>
                  <a:srgbClr val="000000"/>
                </a:solidFill>
                <a:latin typeface="Arial"/>
              </a:rPr>
              <a:t>Référent PIE</a:t>
            </a:r>
            <a:endParaRPr b="0" lang="fr-FR" sz="1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9" name="Text Box 102"/>
          <p:cNvSpPr/>
          <p:nvPr/>
        </p:nvSpPr>
        <p:spPr>
          <a:xfrm>
            <a:off x="7310520" y="3691080"/>
            <a:ext cx="216324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spcBef>
                <a:spcPts val="499"/>
              </a:spcBef>
            </a:pPr>
            <a:r>
              <a:rPr b="0" lang="fr-FR" sz="1000" spc="-1" strike="noStrike">
                <a:solidFill>
                  <a:srgbClr val="000000"/>
                </a:solidFill>
                <a:latin typeface="Arial"/>
              </a:rPr>
              <a:t>Référent SAPICS</a:t>
            </a:r>
            <a:endParaRPr b="0" lang="fr-FR" sz="1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0" name="Text Box 103"/>
          <p:cNvSpPr/>
          <p:nvPr/>
        </p:nvSpPr>
        <p:spPr>
          <a:xfrm>
            <a:off x="7320240" y="3994200"/>
            <a:ext cx="216648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spcBef>
                <a:spcPts val="499"/>
              </a:spcBef>
            </a:pPr>
            <a:r>
              <a:rPr b="0" lang="fr-FR" sz="1000" spc="-1" strike="noStrike">
                <a:solidFill>
                  <a:srgbClr val="000000"/>
                </a:solidFill>
                <a:latin typeface="Arial"/>
              </a:rPr>
              <a:t>Référent SITUATIONS</a:t>
            </a:r>
            <a:endParaRPr b="0" lang="fr-FR" sz="1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1" name="Text Box 104"/>
          <p:cNvSpPr/>
          <p:nvPr/>
        </p:nvSpPr>
        <p:spPr>
          <a:xfrm>
            <a:off x="5445360" y="4635720"/>
            <a:ext cx="216324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spcBef>
                <a:spcPts val="499"/>
              </a:spcBef>
            </a:pPr>
            <a:r>
              <a:rPr b="0" lang="fr-FR" sz="1000" spc="-1" strike="noStrike">
                <a:solidFill>
                  <a:srgbClr val="000000"/>
                </a:solidFill>
                <a:latin typeface="Arial"/>
              </a:rPr>
              <a:t>Référent FEVE</a:t>
            </a:r>
            <a:endParaRPr b="0" lang="fr-FR" sz="1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2" name="Text Box 105"/>
          <p:cNvSpPr/>
          <p:nvPr/>
        </p:nvSpPr>
        <p:spPr>
          <a:xfrm>
            <a:off x="5438880" y="4900680"/>
            <a:ext cx="216324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spcBef>
                <a:spcPts val="499"/>
              </a:spcBef>
            </a:pPr>
            <a:r>
              <a:rPr b="0" lang="fr-FR" sz="1000" spc="-1" strike="noStrike">
                <a:solidFill>
                  <a:srgbClr val="000000"/>
                </a:solidFill>
                <a:latin typeface="Arial"/>
              </a:rPr>
              <a:t>Référent HAMAC</a:t>
            </a:r>
            <a:endParaRPr b="0" lang="fr-FR" sz="1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3" name="Text Box 106"/>
          <p:cNvSpPr/>
          <p:nvPr/>
        </p:nvSpPr>
        <p:spPr>
          <a:xfrm>
            <a:off x="5438880" y="5212080"/>
            <a:ext cx="216324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spcBef>
                <a:spcPts val="499"/>
              </a:spcBef>
            </a:pPr>
            <a:r>
              <a:rPr b="0" lang="fr-FR" sz="1000" spc="-1" strike="noStrike">
                <a:solidFill>
                  <a:srgbClr val="000000"/>
                </a:solidFill>
                <a:latin typeface="Arial"/>
              </a:rPr>
              <a:t>Référent KAKI</a:t>
            </a:r>
            <a:endParaRPr b="0" lang="fr-FR" sz="1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4" name="Text Box 107"/>
          <p:cNvSpPr/>
          <p:nvPr/>
        </p:nvSpPr>
        <p:spPr>
          <a:xfrm>
            <a:off x="5438880" y="5500800"/>
            <a:ext cx="216324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spcBef>
                <a:spcPts val="499"/>
              </a:spcBef>
            </a:pPr>
            <a:r>
              <a:rPr b="0" lang="fr-FR" sz="1000" spc="-1" strike="noStrike">
                <a:solidFill>
                  <a:srgbClr val="000000"/>
                </a:solidFill>
                <a:latin typeface="Arial"/>
              </a:rPr>
              <a:t>Référent MANGUE</a:t>
            </a:r>
            <a:endParaRPr b="0" lang="fr-FR" sz="1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5" name="Text Box 108"/>
          <p:cNvSpPr/>
          <p:nvPr/>
        </p:nvSpPr>
        <p:spPr>
          <a:xfrm>
            <a:off x="5453280" y="5788080"/>
            <a:ext cx="216180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spcBef>
                <a:spcPts val="499"/>
              </a:spcBef>
            </a:pPr>
            <a:r>
              <a:rPr b="0" lang="fr-FR" sz="1000" spc="-1" strike="noStrike">
                <a:solidFill>
                  <a:srgbClr val="000000"/>
                </a:solidFill>
                <a:latin typeface="Arial"/>
              </a:rPr>
              <a:t>Référent PAPAYE</a:t>
            </a:r>
            <a:endParaRPr b="0" lang="fr-FR" sz="1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6" name="Text Box 109"/>
          <p:cNvSpPr/>
          <p:nvPr/>
        </p:nvSpPr>
        <p:spPr>
          <a:xfrm>
            <a:off x="5462640" y="6139080"/>
            <a:ext cx="216324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spcBef>
                <a:spcPts val="499"/>
              </a:spcBef>
            </a:pPr>
            <a:r>
              <a:rPr b="0" lang="fr-FR" sz="1000" spc="-1" strike="noStrike">
                <a:solidFill>
                  <a:srgbClr val="000000"/>
                </a:solidFill>
                <a:latin typeface="Arial"/>
              </a:rPr>
              <a:t>Référent RECRUATER</a:t>
            </a:r>
            <a:endParaRPr b="0" lang="fr-FR" sz="1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7" name="Text Box 110"/>
          <p:cNvSpPr/>
          <p:nvPr/>
        </p:nvSpPr>
        <p:spPr>
          <a:xfrm>
            <a:off x="5386680" y="1865160"/>
            <a:ext cx="216324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spcBef>
                <a:spcPts val="499"/>
              </a:spcBef>
            </a:pPr>
            <a:r>
              <a:rPr b="0" lang="fr-FR" sz="1000" spc="-1" strike="noStrike">
                <a:solidFill>
                  <a:srgbClr val="000000"/>
                </a:solidFill>
                <a:latin typeface="Arial"/>
              </a:rPr>
              <a:t>Référent GRAAL</a:t>
            </a:r>
            <a:endParaRPr b="0" lang="fr-FR" sz="1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8" name="Text Box 111"/>
          <p:cNvSpPr/>
          <p:nvPr/>
        </p:nvSpPr>
        <p:spPr>
          <a:xfrm>
            <a:off x="5386680" y="2747880"/>
            <a:ext cx="216324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spcBef>
                <a:spcPts val="499"/>
              </a:spcBef>
            </a:pPr>
            <a:r>
              <a:rPr b="0" lang="fr-FR" sz="1000" spc="-1" strike="noStrike">
                <a:solidFill>
                  <a:srgbClr val="000000"/>
                </a:solidFill>
                <a:latin typeface="Arial"/>
              </a:rPr>
              <a:t>Référent BIBASSE</a:t>
            </a:r>
            <a:endParaRPr b="0" lang="fr-FR" sz="1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9" name="Text Box 112"/>
          <p:cNvSpPr/>
          <p:nvPr/>
        </p:nvSpPr>
        <p:spPr>
          <a:xfrm>
            <a:off x="5382000" y="3068640"/>
            <a:ext cx="216180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spcBef>
                <a:spcPts val="499"/>
              </a:spcBef>
            </a:pPr>
            <a:r>
              <a:rPr b="0" lang="fr-FR" sz="1000" spc="-1" strike="noStrike">
                <a:solidFill>
                  <a:srgbClr val="000000"/>
                </a:solidFill>
                <a:latin typeface="Arial"/>
              </a:rPr>
              <a:t>Référent CARAMBOLE</a:t>
            </a:r>
            <a:endParaRPr b="0" lang="fr-FR" sz="1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0" name="Text Box 113"/>
          <p:cNvSpPr/>
          <p:nvPr/>
        </p:nvSpPr>
        <p:spPr>
          <a:xfrm>
            <a:off x="5382000" y="3355920"/>
            <a:ext cx="216180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spcBef>
                <a:spcPts val="499"/>
              </a:spcBef>
            </a:pPr>
            <a:r>
              <a:rPr b="0" lang="fr-FR" sz="1000" spc="-1" strike="noStrike">
                <a:solidFill>
                  <a:srgbClr val="000000"/>
                </a:solidFill>
                <a:latin typeface="Arial"/>
              </a:rPr>
              <a:t>Référent COCO LIGHT</a:t>
            </a:r>
            <a:endParaRPr b="0" lang="fr-FR" sz="1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1" name="Text Box 114"/>
          <p:cNvSpPr/>
          <p:nvPr/>
        </p:nvSpPr>
        <p:spPr>
          <a:xfrm>
            <a:off x="5391360" y="2419200"/>
            <a:ext cx="216504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spcBef>
                <a:spcPts val="499"/>
              </a:spcBef>
            </a:pPr>
            <a:r>
              <a:rPr b="0" lang="fr-FR" sz="1000" spc="-1" strike="noStrike">
                <a:solidFill>
                  <a:srgbClr val="000000"/>
                </a:solidFill>
                <a:latin typeface="Arial"/>
              </a:rPr>
              <a:t>Référent ABRICOT</a:t>
            </a:r>
            <a:endParaRPr b="0" lang="fr-FR" sz="1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2" name="Text Box 115"/>
          <p:cNvSpPr/>
          <p:nvPr/>
        </p:nvSpPr>
        <p:spPr>
          <a:xfrm>
            <a:off x="5097600" y="1638360"/>
            <a:ext cx="2445840" cy="24192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spcBef>
                <a:spcPts val="499"/>
              </a:spcBef>
            </a:pPr>
            <a:r>
              <a:rPr b="1" lang="fr-FR" sz="1000" spc="-1" strike="noStrike">
                <a:solidFill>
                  <a:schemeClr val="accent2"/>
                </a:solidFill>
                <a:latin typeface="Arial"/>
              </a:rPr>
              <a:t>Cocktail – Sphère recherche</a:t>
            </a:r>
            <a:endParaRPr b="0" lang="fr-FR" sz="1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3" name="Text Box 118"/>
          <p:cNvSpPr/>
          <p:nvPr/>
        </p:nvSpPr>
        <p:spPr>
          <a:xfrm>
            <a:off x="5223240" y="2171880"/>
            <a:ext cx="3492000" cy="24192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spcBef>
                <a:spcPts val="499"/>
              </a:spcBef>
            </a:pPr>
            <a:r>
              <a:rPr b="1" lang="fr-FR" sz="1000" spc="-1" strike="noStrike">
                <a:solidFill>
                  <a:schemeClr val="accent2"/>
                </a:solidFill>
                <a:latin typeface="Arial"/>
              </a:rPr>
              <a:t>Cocktail – Sphère gestion financière et comptable</a:t>
            </a:r>
            <a:endParaRPr b="0" lang="fr-FR" sz="1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4" name="Text Box 119"/>
          <p:cNvSpPr/>
          <p:nvPr/>
        </p:nvSpPr>
        <p:spPr>
          <a:xfrm>
            <a:off x="80280" y="1434600"/>
            <a:ext cx="3168360" cy="609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spcBef>
                <a:spcPts val="499"/>
              </a:spcBef>
            </a:pPr>
            <a:r>
              <a:rPr b="0" lang="fr-FR" sz="1000" spc="-1" strike="noStrike">
                <a:solidFill>
                  <a:srgbClr val="000000"/>
                </a:solidFill>
                <a:latin typeface="Arial"/>
              </a:rPr>
              <a:t>T : Titulaire</a:t>
            </a:r>
            <a:r>
              <a:rPr b="0" lang="fr-FR" sz="10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fr-FR" sz="10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fr-FR" sz="1000" spc="-1" strike="noStrike">
                <a:solidFill>
                  <a:srgbClr val="000000"/>
                </a:solidFill>
                <a:latin typeface="Arial"/>
              </a:rPr>
              <a:t>	</a:t>
            </a:r>
            <a:r>
              <a:rPr b="0" lang="fr-FR" sz="1000" spc="-1" strike="noStrike">
                <a:solidFill>
                  <a:srgbClr val="000000"/>
                </a:solidFill>
                <a:latin typeface="Arial"/>
              </a:rPr>
              <a:t>C : Contractuel</a:t>
            </a:r>
            <a:endParaRPr b="0" lang="fr-FR" sz="1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99"/>
              </a:spcBef>
            </a:pPr>
            <a:endParaRPr b="0" lang="fr-FR" sz="1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5" name="Organigramme : Alternative 49"/>
          <p:cNvSpPr/>
          <p:nvPr/>
        </p:nvSpPr>
        <p:spPr>
          <a:xfrm>
            <a:off x="205200" y="2144160"/>
            <a:ext cx="576000" cy="360000"/>
          </a:xfrm>
          <a:prstGeom prst="flowChartAlternateProcess">
            <a:avLst/>
          </a:prstGeom>
          <a:solidFill>
            <a:srgbClr val="ffffff"/>
          </a:solidFill>
          <a:ln w="12700">
            <a:solidFill>
              <a:srgbClr val="80808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fr-FR" sz="18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76" name="Organigramme : Alternative 199"/>
          <p:cNvSpPr/>
          <p:nvPr/>
        </p:nvSpPr>
        <p:spPr>
          <a:xfrm>
            <a:off x="200160" y="2602800"/>
            <a:ext cx="576000" cy="360000"/>
          </a:xfrm>
          <a:prstGeom prst="flowChartAlternateProcess">
            <a:avLst/>
          </a:prstGeom>
          <a:solidFill>
            <a:srgbClr val="ffffff"/>
          </a:solidFill>
          <a:ln w="12700">
            <a:solidFill>
              <a:srgbClr val="808080"/>
            </a:solidFill>
            <a:prstDash val="dash"/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fr-FR" sz="18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77" name="Organigramme : Alternative 199"/>
          <p:cNvSpPr/>
          <p:nvPr/>
        </p:nvSpPr>
        <p:spPr>
          <a:xfrm>
            <a:off x="186120" y="3125160"/>
            <a:ext cx="576000" cy="360000"/>
          </a:xfrm>
          <a:prstGeom prst="flowChartAlternateProcess">
            <a:avLst/>
          </a:prstGeom>
          <a:solidFill>
            <a:srgbClr val="ffffff"/>
          </a:solidFill>
          <a:ln w="12700">
            <a:solidFill>
              <a:srgbClr val="ff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fr-FR" sz="18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78" name="Organigramme : Alternative 199"/>
          <p:cNvSpPr/>
          <p:nvPr/>
        </p:nvSpPr>
        <p:spPr>
          <a:xfrm>
            <a:off x="1221840" y="3134520"/>
            <a:ext cx="576000" cy="360000"/>
          </a:xfrm>
          <a:prstGeom prst="flowChartAlternateProcess">
            <a:avLst/>
          </a:prstGeom>
          <a:solidFill>
            <a:srgbClr val="ffffff"/>
          </a:solidFill>
          <a:ln w="12700">
            <a:solidFill>
              <a:srgbClr val="80808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fr-FR" sz="18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79" name="Organigramme : Alternative 199"/>
          <p:cNvSpPr/>
          <p:nvPr/>
        </p:nvSpPr>
        <p:spPr>
          <a:xfrm>
            <a:off x="2313720" y="3134520"/>
            <a:ext cx="576000" cy="360000"/>
          </a:xfrm>
          <a:prstGeom prst="flowChartAlternateProcess">
            <a:avLst/>
          </a:prstGeom>
          <a:solidFill>
            <a:srgbClr val="ffffff"/>
          </a:solidFill>
          <a:ln w="19050">
            <a:solidFill>
              <a:srgbClr val="00808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fr-FR" sz="18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80" name="Organigramme : Alternative 199"/>
          <p:cNvSpPr/>
          <p:nvPr/>
        </p:nvSpPr>
        <p:spPr>
          <a:xfrm>
            <a:off x="183240" y="4221360"/>
            <a:ext cx="576000" cy="360000"/>
          </a:xfrm>
          <a:prstGeom prst="flowChartAlternateProcess">
            <a:avLst/>
          </a:prstGeom>
          <a:solidFill>
            <a:srgbClr val="ffffff"/>
          </a:solidFill>
          <a:ln w="12700">
            <a:solidFill>
              <a:srgbClr val="ff0000"/>
            </a:solidFill>
            <a:prstDash val="dash"/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fr-FR" sz="18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81" name="Organigramme : Alternative 199"/>
          <p:cNvSpPr/>
          <p:nvPr/>
        </p:nvSpPr>
        <p:spPr>
          <a:xfrm>
            <a:off x="1221840" y="4176360"/>
            <a:ext cx="576000" cy="360000"/>
          </a:xfrm>
          <a:prstGeom prst="flowChartAlternateProcess">
            <a:avLst/>
          </a:prstGeom>
          <a:solidFill>
            <a:srgbClr val="ffffff"/>
          </a:solidFill>
          <a:ln w="12700">
            <a:solidFill>
              <a:srgbClr val="808080"/>
            </a:solidFill>
            <a:prstDash val="dash"/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fr-FR" sz="18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82" name="Organigramme : Alternative 199"/>
          <p:cNvSpPr/>
          <p:nvPr/>
        </p:nvSpPr>
        <p:spPr>
          <a:xfrm>
            <a:off x="2313720" y="4185720"/>
            <a:ext cx="576000" cy="360000"/>
          </a:xfrm>
          <a:prstGeom prst="flowChartAlternateProcess">
            <a:avLst/>
          </a:prstGeom>
          <a:solidFill>
            <a:srgbClr val="ffffff"/>
          </a:solidFill>
          <a:ln w="19050">
            <a:solidFill>
              <a:srgbClr val="008080"/>
            </a:solidFill>
            <a:prstDash val="dash"/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fr-FR" sz="18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83" name="Organigramme : Préparation 208"/>
          <p:cNvSpPr/>
          <p:nvPr/>
        </p:nvSpPr>
        <p:spPr>
          <a:xfrm>
            <a:off x="4856400" y="1836720"/>
            <a:ext cx="360000" cy="217080"/>
          </a:xfrm>
          <a:prstGeom prst="flowChartPreparation">
            <a:avLst/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fr-FR" sz="18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84" name="Text Box 76"/>
          <p:cNvSpPr/>
          <p:nvPr/>
        </p:nvSpPr>
        <p:spPr>
          <a:xfrm>
            <a:off x="4821480" y="1846440"/>
            <a:ext cx="504360" cy="181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spcBef>
                <a:spcPts val="300"/>
              </a:spcBef>
            </a:pPr>
            <a:r>
              <a:rPr b="0" lang="fr-FR" sz="600" spc="-1" strike="noStrike">
                <a:solidFill>
                  <a:srgbClr val="000000"/>
                </a:solidFill>
                <a:latin typeface="Arial"/>
              </a:rPr>
              <a:t>GRAAL</a:t>
            </a:r>
            <a:endParaRPr b="0" lang="fr-FR" sz="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5" name="Organigramme : Préparation 208"/>
          <p:cNvSpPr/>
          <p:nvPr/>
        </p:nvSpPr>
        <p:spPr>
          <a:xfrm>
            <a:off x="4854960" y="2368440"/>
            <a:ext cx="360000" cy="217080"/>
          </a:xfrm>
          <a:prstGeom prst="flowChartPreparation">
            <a:avLst/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fr-FR" sz="18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86" name="Organigramme : Préparation 208"/>
          <p:cNvSpPr/>
          <p:nvPr/>
        </p:nvSpPr>
        <p:spPr>
          <a:xfrm>
            <a:off x="4856400" y="2725920"/>
            <a:ext cx="360000" cy="217080"/>
          </a:xfrm>
          <a:prstGeom prst="flowChartPreparation">
            <a:avLst/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fr-FR" sz="18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87" name="Organigramme : Préparation 208"/>
          <p:cNvSpPr/>
          <p:nvPr/>
        </p:nvSpPr>
        <p:spPr>
          <a:xfrm>
            <a:off x="4853160" y="4030560"/>
            <a:ext cx="360000" cy="217080"/>
          </a:xfrm>
          <a:prstGeom prst="flowChartPreparation">
            <a:avLst/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fr-FR" sz="18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88" name="Organigramme : Préparation 208"/>
          <p:cNvSpPr/>
          <p:nvPr/>
        </p:nvSpPr>
        <p:spPr>
          <a:xfrm>
            <a:off x="4861080" y="3706920"/>
            <a:ext cx="360000" cy="217080"/>
          </a:xfrm>
          <a:prstGeom prst="flowChartPreparation">
            <a:avLst/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fr-FR" sz="18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89" name="Organigramme : Préparation 208"/>
          <p:cNvSpPr/>
          <p:nvPr/>
        </p:nvSpPr>
        <p:spPr>
          <a:xfrm>
            <a:off x="4859640" y="3354480"/>
            <a:ext cx="360000" cy="217080"/>
          </a:xfrm>
          <a:prstGeom prst="flowChartPreparation">
            <a:avLst/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fr-FR" sz="18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90" name="Organigramme : Préparation 208"/>
          <p:cNvSpPr/>
          <p:nvPr/>
        </p:nvSpPr>
        <p:spPr>
          <a:xfrm>
            <a:off x="4865760" y="3032280"/>
            <a:ext cx="360000" cy="217080"/>
          </a:xfrm>
          <a:prstGeom prst="flowChartPreparation">
            <a:avLst/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fr-FR" sz="18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91" name="Organigramme : Préparation 208"/>
          <p:cNvSpPr/>
          <p:nvPr/>
        </p:nvSpPr>
        <p:spPr>
          <a:xfrm>
            <a:off x="6955200" y="2411280"/>
            <a:ext cx="360000" cy="217080"/>
          </a:xfrm>
          <a:prstGeom prst="flowChartPreparation">
            <a:avLst/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fr-FR" sz="18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92" name="Organigramme : Préparation 208"/>
          <p:cNvSpPr/>
          <p:nvPr/>
        </p:nvSpPr>
        <p:spPr>
          <a:xfrm>
            <a:off x="6956640" y="2768760"/>
            <a:ext cx="360000" cy="217080"/>
          </a:xfrm>
          <a:prstGeom prst="flowChartPreparation">
            <a:avLst/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fr-FR" sz="18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93" name="Organigramme : Préparation 208"/>
          <p:cNvSpPr/>
          <p:nvPr/>
        </p:nvSpPr>
        <p:spPr>
          <a:xfrm>
            <a:off x="6953400" y="3722760"/>
            <a:ext cx="360000" cy="217080"/>
          </a:xfrm>
          <a:prstGeom prst="flowChartPreparation">
            <a:avLst/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fr-FR" sz="18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94" name="Organigramme : Préparation 208"/>
          <p:cNvSpPr/>
          <p:nvPr/>
        </p:nvSpPr>
        <p:spPr>
          <a:xfrm>
            <a:off x="6959880" y="3397320"/>
            <a:ext cx="360000" cy="217080"/>
          </a:xfrm>
          <a:prstGeom prst="flowChartPreparation">
            <a:avLst/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fr-FR" sz="18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95" name="Organigramme : Préparation 208"/>
          <p:cNvSpPr/>
          <p:nvPr/>
        </p:nvSpPr>
        <p:spPr>
          <a:xfrm>
            <a:off x="6966360" y="3075120"/>
            <a:ext cx="360000" cy="217080"/>
          </a:xfrm>
          <a:prstGeom prst="flowChartPreparation">
            <a:avLst/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fr-FR" sz="18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96" name="Organigramme : Préparation 208"/>
          <p:cNvSpPr/>
          <p:nvPr/>
        </p:nvSpPr>
        <p:spPr>
          <a:xfrm>
            <a:off x="6942240" y="3998880"/>
            <a:ext cx="360000" cy="217080"/>
          </a:xfrm>
          <a:prstGeom prst="flowChartPreparation">
            <a:avLst/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fr-FR" sz="18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97" name="Organigramme : Préparation 208"/>
          <p:cNvSpPr/>
          <p:nvPr/>
        </p:nvSpPr>
        <p:spPr>
          <a:xfrm>
            <a:off x="4876920" y="4683240"/>
            <a:ext cx="360000" cy="217080"/>
          </a:xfrm>
          <a:prstGeom prst="flowChartPreparation">
            <a:avLst/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fr-FR" sz="18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98" name="Organigramme : Préparation 208"/>
          <p:cNvSpPr/>
          <p:nvPr/>
        </p:nvSpPr>
        <p:spPr>
          <a:xfrm>
            <a:off x="4872240" y="4988160"/>
            <a:ext cx="360000" cy="217080"/>
          </a:xfrm>
          <a:prstGeom prst="flowChartPreparation">
            <a:avLst/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fr-FR" sz="18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99" name="Organigramme : Préparation 208"/>
          <p:cNvSpPr/>
          <p:nvPr/>
        </p:nvSpPr>
        <p:spPr>
          <a:xfrm>
            <a:off x="4878720" y="5855040"/>
            <a:ext cx="360000" cy="217080"/>
          </a:xfrm>
          <a:prstGeom prst="flowChartPreparation">
            <a:avLst/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fr-FR" sz="18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200" name="Organigramme : Préparation 208"/>
          <p:cNvSpPr/>
          <p:nvPr/>
        </p:nvSpPr>
        <p:spPr>
          <a:xfrm>
            <a:off x="4875480" y="5564520"/>
            <a:ext cx="360000" cy="217080"/>
          </a:xfrm>
          <a:prstGeom prst="flowChartPreparation">
            <a:avLst/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fr-FR" sz="18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201" name="Organigramme : Préparation 208"/>
          <p:cNvSpPr/>
          <p:nvPr/>
        </p:nvSpPr>
        <p:spPr>
          <a:xfrm>
            <a:off x="4881600" y="5294520"/>
            <a:ext cx="360000" cy="217080"/>
          </a:xfrm>
          <a:prstGeom prst="flowChartPreparation">
            <a:avLst/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fr-FR" sz="18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202" name="Text Box 77"/>
          <p:cNvSpPr/>
          <p:nvPr/>
        </p:nvSpPr>
        <p:spPr>
          <a:xfrm>
            <a:off x="4786560" y="2370240"/>
            <a:ext cx="574200" cy="181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spcBef>
                <a:spcPts val="300"/>
              </a:spcBef>
            </a:pPr>
            <a:r>
              <a:rPr b="0" lang="fr-FR" sz="600" spc="-1" strike="noStrike">
                <a:solidFill>
                  <a:srgbClr val="000000"/>
                </a:solidFill>
                <a:latin typeface="Arial"/>
              </a:rPr>
              <a:t>ABRICOT</a:t>
            </a:r>
            <a:endParaRPr b="0" lang="fr-FR" sz="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3" name="Text Box 78"/>
          <p:cNvSpPr/>
          <p:nvPr/>
        </p:nvSpPr>
        <p:spPr>
          <a:xfrm>
            <a:off x="4794480" y="2743200"/>
            <a:ext cx="574200" cy="181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spcBef>
                <a:spcPts val="300"/>
              </a:spcBef>
            </a:pPr>
            <a:r>
              <a:rPr b="0" lang="fr-FR" sz="600" spc="-1" strike="noStrike">
                <a:solidFill>
                  <a:srgbClr val="000000"/>
                </a:solidFill>
                <a:latin typeface="Arial"/>
              </a:rPr>
              <a:t>BIBASSE</a:t>
            </a:r>
            <a:endParaRPr b="0" lang="fr-FR" sz="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4" name="Text Box 79"/>
          <p:cNvSpPr/>
          <p:nvPr/>
        </p:nvSpPr>
        <p:spPr>
          <a:xfrm>
            <a:off x="4645440" y="2986200"/>
            <a:ext cx="790200" cy="310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spcBef>
                <a:spcPts val="300"/>
              </a:spcBef>
            </a:pPr>
            <a:r>
              <a:rPr b="0" lang="fr-FR" sz="600" spc="-1" strike="noStrike">
                <a:solidFill>
                  <a:srgbClr val="000000"/>
                </a:solidFill>
                <a:latin typeface="Arial"/>
              </a:rPr>
              <a:t>CARAM</a:t>
            </a:r>
            <a:endParaRPr b="0" lang="fr-FR" sz="6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300"/>
              </a:spcBef>
            </a:pPr>
            <a:r>
              <a:rPr b="0" lang="fr-FR" sz="600" spc="-1" strike="noStrike">
                <a:solidFill>
                  <a:srgbClr val="000000"/>
                </a:solidFill>
                <a:latin typeface="Arial"/>
              </a:rPr>
              <a:t>BOLE</a:t>
            </a:r>
            <a:endParaRPr b="0" lang="fr-FR" sz="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5" name="Text Box 80"/>
          <p:cNvSpPr/>
          <p:nvPr/>
        </p:nvSpPr>
        <p:spPr>
          <a:xfrm>
            <a:off x="4834080" y="3316320"/>
            <a:ext cx="504360" cy="27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spcBef>
                <a:spcPts val="300"/>
              </a:spcBef>
            </a:pPr>
            <a:r>
              <a:rPr b="0" lang="fr-FR" sz="600" spc="-1" strike="noStrike">
                <a:solidFill>
                  <a:srgbClr val="000000"/>
                </a:solidFill>
                <a:latin typeface="Arial"/>
              </a:rPr>
              <a:t>COCO LIGHT</a:t>
            </a:r>
            <a:endParaRPr b="0" lang="fr-FR" sz="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6" name="Text Box 81"/>
          <p:cNvSpPr/>
          <p:nvPr/>
        </p:nvSpPr>
        <p:spPr>
          <a:xfrm>
            <a:off x="4704120" y="3673440"/>
            <a:ext cx="645840" cy="310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spcBef>
                <a:spcPts val="300"/>
              </a:spcBef>
            </a:pPr>
            <a:r>
              <a:rPr b="0" lang="fr-FR" sz="600" spc="-1" strike="noStrike">
                <a:solidFill>
                  <a:srgbClr val="000000"/>
                </a:solidFill>
                <a:latin typeface="Arial"/>
              </a:rPr>
              <a:t>CORO</a:t>
            </a:r>
            <a:endParaRPr b="0" lang="fr-FR" sz="6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300"/>
              </a:spcBef>
            </a:pPr>
            <a:r>
              <a:rPr b="0" lang="fr-FR" sz="600" spc="-1" strike="noStrike">
                <a:solidFill>
                  <a:srgbClr val="000000"/>
                </a:solidFill>
                <a:latin typeface="Arial"/>
              </a:rPr>
              <a:t>SSOL</a:t>
            </a:r>
            <a:endParaRPr b="0" lang="fr-FR" sz="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7" name="Text Box 82"/>
          <p:cNvSpPr/>
          <p:nvPr/>
        </p:nvSpPr>
        <p:spPr>
          <a:xfrm>
            <a:off x="4821480" y="4003560"/>
            <a:ext cx="504360" cy="27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spcBef>
                <a:spcPts val="300"/>
              </a:spcBef>
            </a:pPr>
            <a:r>
              <a:rPr b="0" lang="fr-FR" sz="600" spc="-1" strike="noStrike">
                <a:solidFill>
                  <a:srgbClr val="000000"/>
                </a:solidFill>
                <a:latin typeface="Arial"/>
              </a:rPr>
              <a:t>JEFY ADMIN</a:t>
            </a:r>
            <a:endParaRPr b="0" lang="fr-FR" sz="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8" name="Text Box 83"/>
          <p:cNvSpPr/>
          <p:nvPr/>
        </p:nvSpPr>
        <p:spPr>
          <a:xfrm>
            <a:off x="6888240" y="2387520"/>
            <a:ext cx="576000" cy="27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spcBef>
                <a:spcPts val="300"/>
              </a:spcBef>
            </a:pPr>
            <a:r>
              <a:rPr b="0" lang="fr-FR" sz="600" spc="-1" strike="noStrike">
                <a:solidFill>
                  <a:srgbClr val="000000"/>
                </a:solidFill>
                <a:latin typeface="Arial"/>
              </a:rPr>
              <a:t>JEFY COPILOTE</a:t>
            </a:r>
            <a:endParaRPr b="0" lang="fr-FR" sz="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9" name="Text Box 84"/>
          <p:cNvSpPr/>
          <p:nvPr/>
        </p:nvSpPr>
        <p:spPr>
          <a:xfrm>
            <a:off x="6961680" y="2783520"/>
            <a:ext cx="502920" cy="181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spcBef>
                <a:spcPts val="300"/>
              </a:spcBef>
            </a:pPr>
            <a:r>
              <a:rPr b="0" lang="fr-FR" sz="600" spc="-1" strike="noStrike">
                <a:solidFill>
                  <a:srgbClr val="000000"/>
                </a:solidFill>
                <a:latin typeface="Arial"/>
              </a:rPr>
              <a:t>KIWI</a:t>
            </a:r>
            <a:endParaRPr b="0" lang="fr-FR" sz="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0" name="Text Box 86"/>
          <p:cNvSpPr/>
          <p:nvPr/>
        </p:nvSpPr>
        <p:spPr>
          <a:xfrm>
            <a:off x="6971040" y="3411720"/>
            <a:ext cx="502920" cy="181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spcBef>
                <a:spcPts val="300"/>
              </a:spcBef>
            </a:pPr>
            <a:r>
              <a:rPr b="0" lang="fr-FR" sz="600" spc="-1" strike="noStrike">
                <a:solidFill>
                  <a:srgbClr val="000000"/>
                </a:solidFill>
                <a:latin typeface="Arial"/>
              </a:rPr>
              <a:t>PIE</a:t>
            </a:r>
            <a:endParaRPr b="0" lang="fr-FR" sz="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1" name="Text Box 87"/>
          <p:cNvSpPr/>
          <p:nvPr/>
        </p:nvSpPr>
        <p:spPr>
          <a:xfrm>
            <a:off x="6931440" y="3743280"/>
            <a:ext cx="502920" cy="181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spcBef>
                <a:spcPts val="300"/>
              </a:spcBef>
            </a:pPr>
            <a:r>
              <a:rPr b="0" lang="fr-FR" sz="600" spc="-1" strike="noStrike">
                <a:solidFill>
                  <a:srgbClr val="000000"/>
                </a:solidFill>
                <a:latin typeface="Arial"/>
              </a:rPr>
              <a:t>SAPICS</a:t>
            </a:r>
            <a:endParaRPr b="0" lang="fr-FR" sz="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2" name="Text Box 88"/>
          <p:cNvSpPr/>
          <p:nvPr/>
        </p:nvSpPr>
        <p:spPr>
          <a:xfrm>
            <a:off x="6896160" y="3979800"/>
            <a:ext cx="501120" cy="27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spcBef>
                <a:spcPts val="300"/>
              </a:spcBef>
            </a:pPr>
            <a:r>
              <a:rPr b="0" lang="fr-FR" sz="600" spc="-1" strike="noStrike">
                <a:solidFill>
                  <a:srgbClr val="000000"/>
                </a:solidFill>
                <a:latin typeface="Arial"/>
              </a:rPr>
              <a:t>SITUATIONS</a:t>
            </a:r>
            <a:endParaRPr b="0" lang="fr-FR" sz="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3" name="Text Box 89"/>
          <p:cNvSpPr/>
          <p:nvPr/>
        </p:nvSpPr>
        <p:spPr>
          <a:xfrm>
            <a:off x="4842000" y="4696200"/>
            <a:ext cx="504360" cy="181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spcBef>
                <a:spcPts val="300"/>
              </a:spcBef>
            </a:pPr>
            <a:r>
              <a:rPr b="0" lang="fr-FR" sz="600" spc="-1" strike="noStrike">
                <a:solidFill>
                  <a:srgbClr val="000000"/>
                </a:solidFill>
                <a:latin typeface="Arial"/>
              </a:rPr>
              <a:t>FEVE</a:t>
            </a:r>
            <a:endParaRPr b="0" lang="fr-FR" sz="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4" name="Text Box 90"/>
          <p:cNvSpPr/>
          <p:nvPr/>
        </p:nvSpPr>
        <p:spPr>
          <a:xfrm>
            <a:off x="4815000" y="5004000"/>
            <a:ext cx="504360" cy="181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spcBef>
                <a:spcPts val="300"/>
              </a:spcBef>
            </a:pPr>
            <a:r>
              <a:rPr b="0" lang="fr-FR" sz="600" spc="-1" strike="noStrike">
                <a:solidFill>
                  <a:srgbClr val="000000"/>
                </a:solidFill>
                <a:latin typeface="Arial"/>
              </a:rPr>
              <a:t>HAMAC</a:t>
            </a:r>
            <a:endParaRPr b="0" lang="fr-FR" sz="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5" name="Text Box 91"/>
          <p:cNvSpPr/>
          <p:nvPr/>
        </p:nvSpPr>
        <p:spPr>
          <a:xfrm>
            <a:off x="4891680" y="5320080"/>
            <a:ext cx="504360" cy="181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spcBef>
                <a:spcPts val="300"/>
              </a:spcBef>
            </a:pPr>
            <a:r>
              <a:rPr b="0" lang="fr-FR" sz="600" spc="-1" strike="noStrike">
                <a:solidFill>
                  <a:srgbClr val="000000"/>
                </a:solidFill>
                <a:latin typeface="Arial"/>
              </a:rPr>
              <a:t>KAKI</a:t>
            </a:r>
            <a:endParaRPr b="0" lang="fr-FR" sz="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6" name="Text Box 92"/>
          <p:cNvSpPr/>
          <p:nvPr/>
        </p:nvSpPr>
        <p:spPr>
          <a:xfrm>
            <a:off x="4830840" y="5588280"/>
            <a:ext cx="574200" cy="181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spcBef>
                <a:spcPts val="300"/>
              </a:spcBef>
            </a:pPr>
            <a:r>
              <a:rPr b="0" lang="fr-FR" sz="600" spc="-1" strike="noStrike">
                <a:solidFill>
                  <a:srgbClr val="000000"/>
                </a:solidFill>
                <a:latin typeface="Arial"/>
              </a:rPr>
              <a:t>MANGUE</a:t>
            </a:r>
            <a:endParaRPr b="0" lang="fr-FR" sz="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7" name="Text Box 93"/>
          <p:cNvSpPr/>
          <p:nvPr/>
        </p:nvSpPr>
        <p:spPr>
          <a:xfrm>
            <a:off x="4813560" y="5886720"/>
            <a:ext cx="501120" cy="181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spcBef>
                <a:spcPts val="300"/>
              </a:spcBef>
            </a:pPr>
            <a:r>
              <a:rPr b="0" lang="fr-FR" sz="600" spc="-1" strike="noStrike">
                <a:solidFill>
                  <a:srgbClr val="000000"/>
                </a:solidFill>
                <a:latin typeface="Arial"/>
              </a:rPr>
              <a:t>PAPAYE</a:t>
            </a:r>
            <a:endParaRPr b="0" lang="fr-FR" sz="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8" name="Text Box 85"/>
          <p:cNvSpPr/>
          <p:nvPr/>
        </p:nvSpPr>
        <p:spPr>
          <a:xfrm>
            <a:off x="6905880" y="3051360"/>
            <a:ext cx="501120" cy="27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spcBef>
                <a:spcPts val="300"/>
              </a:spcBef>
            </a:pPr>
            <a:r>
              <a:rPr b="0" lang="fr-FR" sz="600" spc="-1" strike="noStrike">
                <a:solidFill>
                  <a:srgbClr val="000000"/>
                </a:solidFill>
                <a:latin typeface="Arial"/>
              </a:rPr>
              <a:t>MARACUJA</a:t>
            </a:r>
            <a:endParaRPr b="0" lang="fr-FR" sz="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9" name="Text Box 94"/>
          <p:cNvSpPr/>
          <p:nvPr/>
        </p:nvSpPr>
        <p:spPr>
          <a:xfrm>
            <a:off x="4788000" y="6159600"/>
            <a:ext cx="501120" cy="27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spcBef>
                <a:spcPts val="300"/>
              </a:spcBef>
            </a:pPr>
            <a:r>
              <a:rPr b="0" lang="fr-FR" sz="600" spc="-1" strike="noStrike">
                <a:solidFill>
                  <a:srgbClr val="000000"/>
                </a:solidFill>
                <a:latin typeface="Arial"/>
              </a:rPr>
              <a:t>RECRUTAER</a:t>
            </a:r>
            <a:endParaRPr b="0" lang="fr-FR" sz="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0" name="Organigramme : Préparation 208"/>
          <p:cNvSpPr/>
          <p:nvPr/>
        </p:nvSpPr>
        <p:spPr>
          <a:xfrm>
            <a:off x="186120" y="5325480"/>
            <a:ext cx="360000" cy="217080"/>
          </a:xfrm>
          <a:prstGeom prst="flowChartPreparation">
            <a:avLst/>
          </a:prstGeom>
          <a:solidFill>
            <a:srgbClr val="ccffcc"/>
          </a:solidFill>
          <a:ln w="1270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fr-FR" sz="18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221" name="Organigramme : Préparation 208"/>
          <p:cNvSpPr/>
          <p:nvPr/>
        </p:nvSpPr>
        <p:spPr>
          <a:xfrm>
            <a:off x="187560" y="5682600"/>
            <a:ext cx="360000" cy="217080"/>
          </a:xfrm>
          <a:prstGeom prst="flowChartPreparation">
            <a:avLst/>
          </a:prstGeom>
          <a:solidFill>
            <a:srgbClr val="ccffcc"/>
          </a:solidFill>
          <a:ln w="1270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fr-FR" sz="18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222" name="Organigramme : Préparation 208"/>
          <p:cNvSpPr/>
          <p:nvPr/>
        </p:nvSpPr>
        <p:spPr>
          <a:xfrm>
            <a:off x="2666160" y="5585760"/>
            <a:ext cx="360000" cy="217080"/>
          </a:xfrm>
          <a:prstGeom prst="flowChartPreparation">
            <a:avLst/>
          </a:prstGeom>
          <a:solidFill>
            <a:srgbClr val="ccffcc"/>
          </a:solidFill>
          <a:ln w="1270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fr-FR" sz="18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223" name="Organigramme : Préparation 208"/>
          <p:cNvSpPr/>
          <p:nvPr/>
        </p:nvSpPr>
        <p:spPr>
          <a:xfrm>
            <a:off x="2672640" y="5260320"/>
            <a:ext cx="360000" cy="217080"/>
          </a:xfrm>
          <a:prstGeom prst="flowChartPreparation">
            <a:avLst/>
          </a:prstGeom>
          <a:solidFill>
            <a:srgbClr val="ccffcc"/>
          </a:solidFill>
          <a:ln w="1270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fr-FR" sz="18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224" name="Organigramme : Préparation 208"/>
          <p:cNvSpPr/>
          <p:nvPr/>
        </p:nvSpPr>
        <p:spPr>
          <a:xfrm>
            <a:off x="196920" y="5988960"/>
            <a:ext cx="360000" cy="217080"/>
          </a:xfrm>
          <a:prstGeom prst="flowChartPreparation">
            <a:avLst/>
          </a:prstGeom>
          <a:solidFill>
            <a:srgbClr val="ccffcc"/>
          </a:solidFill>
          <a:ln w="1270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fr-FR" sz="18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225" name="Organigramme : Préparation 208"/>
          <p:cNvSpPr/>
          <p:nvPr/>
        </p:nvSpPr>
        <p:spPr>
          <a:xfrm>
            <a:off x="2667960" y="5931720"/>
            <a:ext cx="360000" cy="217080"/>
          </a:xfrm>
          <a:prstGeom prst="flowChartPreparation">
            <a:avLst/>
          </a:prstGeom>
          <a:solidFill>
            <a:srgbClr val="ccffcc"/>
          </a:solidFill>
          <a:ln w="1270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fr-FR" sz="18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226" name="Organigramme : Préparation 208"/>
          <p:cNvSpPr/>
          <p:nvPr/>
        </p:nvSpPr>
        <p:spPr>
          <a:xfrm>
            <a:off x="2666160" y="6259680"/>
            <a:ext cx="360000" cy="217080"/>
          </a:xfrm>
          <a:prstGeom prst="flowChartPreparation">
            <a:avLst/>
          </a:prstGeom>
          <a:solidFill>
            <a:srgbClr val="ccffcc"/>
          </a:solidFill>
          <a:ln w="1270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fr-FR" sz="18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227" name="Organigramme : Préparation 208"/>
          <p:cNvSpPr/>
          <p:nvPr/>
        </p:nvSpPr>
        <p:spPr>
          <a:xfrm>
            <a:off x="197640" y="6264000"/>
            <a:ext cx="360000" cy="217080"/>
          </a:xfrm>
          <a:prstGeom prst="flowChartPreparation">
            <a:avLst/>
          </a:prstGeom>
          <a:solidFill>
            <a:srgbClr val="ccffcc"/>
          </a:solidFill>
          <a:ln w="12700">
            <a:solidFill>
              <a:srgbClr val="89a4a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fr-FR" sz="18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228" name="Text Box 61"/>
          <p:cNvSpPr/>
          <p:nvPr/>
        </p:nvSpPr>
        <p:spPr>
          <a:xfrm>
            <a:off x="214560" y="5347800"/>
            <a:ext cx="431280" cy="181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spcBef>
                <a:spcPts val="300"/>
              </a:spcBef>
            </a:pPr>
            <a:r>
              <a:rPr b="0" lang="fr-FR" sz="600" spc="-1" strike="noStrike">
                <a:solidFill>
                  <a:srgbClr val="000000"/>
                </a:solidFill>
                <a:latin typeface="Arial"/>
              </a:rPr>
              <a:t>DSI</a:t>
            </a:r>
            <a:endParaRPr b="0" lang="fr-FR" sz="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9" name="Text Box 63"/>
          <p:cNvSpPr/>
          <p:nvPr/>
        </p:nvSpPr>
        <p:spPr>
          <a:xfrm>
            <a:off x="207360" y="5706360"/>
            <a:ext cx="504360" cy="181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spcBef>
                <a:spcPts val="300"/>
              </a:spcBef>
            </a:pPr>
            <a:r>
              <a:rPr b="0" lang="fr-FR" sz="600" spc="-1" strike="noStrike">
                <a:solidFill>
                  <a:srgbClr val="000000"/>
                </a:solidFill>
                <a:latin typeface="Arial"/>
              </a:rPr>
              <a:t>COM</a:t>
            </a:r>
            <a:endParaRPr b="0" lang="fr-FR" sz="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0" name="Text Box 64"/>
          <p:cNvSpPr/>
          <p:nvPr/>
        </p:nvSpPr>
        <p:spPr>
          <a:xfrm>
            <a:off x="122400" y="6019200"/>
            <a:ext cx="791640" cy="181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spcBef>
                <a:spcPts val="300"/>
              </a:spcBef>
            </a:pPr>
            <a:r>
              <a:rPr b="0" lang="fr-FR" sz="600" spc="-1" strike="noStrike">
                <a:solidFill>
                  <a:srgbClr val="000000"/>
                </a:solidFill>
                <a:latin typeface="Arial"/>
              </a:rPr>
              <a:t>APOGEE</a:t>
            </a:r>
            <a:endParaRPr b="0" lang="fr-FR" sz="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1" name="Text Box 66"/>
          <p:cNvSpPr/>
          <p:nvPr/>
        </p:nvSpPr>
        <p:spPr>
          <a:xfrm>
            <a:off x="2667600" y="5298480"/>
            <a:ext cx="790200" cy="181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spcBef>
                <a:spcPts val="300"/>
              </a:spcBef>
            </a:pPr>
            <a:r>
              <a:rPr b="0" lang="fr-FR" sz="600" spc="-1" strike="noStrike">
                <a:solidFill>
                  <a:srgbClr val="000000"/>
                </a:solidFill>
                <a:latin typeface="Arial"/>
              </a:rPr>
              <a:t>BAIP</a:t>
            </a:r>
            <a:endParaRPr b="0" lang="fr-FR" sz="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2" name="Text Box 67"/>
          <p:cNvSpPr/>
          <p:nvPr/>
        </p:nvSpPr>
        <p:spPr>
          <a:xfrm>
            <a:off x="2699640" y="5587200"/>
            <a:ext cx="790200" cy="181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spcBef>
                <a:spcPts val="300"/>
              </a:spcBef>
            </a:pPr>
            <a:r>
              <a:rPr b="0" lang="fr-FR" sz="600" spc="-1" strike="noStrike">
                <a:solidFill>
                  <a:srgbClr val="000000"/>
                </a:solidFill>
                <a:latin typeface="Arial"/>
              </a:rPr>
              <a:t>RI</a:t>
            </a:r>
            <a:endParaRPr b="0" lang="fr-FR" sz="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3" name="Text Box 68"/>
          <p:cNvSpPr/>
          <p:nvPr/>
        </p:nvSpPr>
        <p:spPr>
          <a:xfrm>
            <a:off x="2699640" y="5955840"/>
            <a:ext cx="791640" cy="181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spcBef>
                <a:spcPts val="300"/>
              </a:spcBef>
            </a:pPr>
            <a:r>
              <a:rPr b="0" lang="fr-FR" sz="600" spc="-1" strike="noStrike">
                <a:solidFill>
                  <a:srgbClr val="000000"/>
                </a:solidFill>
                <a:latin typeface="Arial"/>
              </a:rPr>
              <a:t>RH</a:t>
            </a:r>
            <a:endParaRPr b="0" lang="fr-FR" sz="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4" name="Text Box 69"/>
          <p:cNvSpPr/>
          <p:nvPr/>
        </p:nvSpPr>
        <p:spPr>
          <a:xfrm>
            <a:off x="2728080" y="6311520"/>
            <a:ext cx="790200" cy="181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spcBef>
                <a:spcPts val="300"/>
              </a:spcBef>
            </a:pPr>
            <a:r>
              <a:rPr b="0" lang="fr-FR" sz="600" spc="-1" strike="noStrike">
                <a:solidFill>
                  <a:srgbClr val="000000"/>
                </a:solidFill>
                <a:latin typeface="Arial"/>
              </a:rPr>
              <a:t>FI</a:t>
            </a:r>
            <a:endParaRPr b="0" lang="fr-FR" sz="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5" name="Text Box 70"/>
          <p:cNvSpPr/>
          <p:nvPr/>
        </p:nvSpPr>
        <p:spPr>
          <a:xfrm>
            <a:off x="187560" y="6313680"/>
            <a:ext cx="791640" cy="181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spcBef>
                <a:spcPts val="300"/>
              </a:spcBef>
            </a:pPr>
            <a:r>
              <a:rPr b="0" lang="fr-FR" sz="600" spc="-1" strike="noStrike">
                <a:solidFill>
                  <a:srgbClr val="000000"/>
                </a:solidFill>
                <a:latin typeface="Arial"/>
              </a:rPr>
              <a:t>SCOL</a:t>
            </a:r>
            <a:endParaRPr b="0" lang="fr-FR" sz="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6" name="Organigramme : Préparation 208"/>
          <p:cNvSpPr/>
          <p:nvPr/>
        </p:nvSpPr>
        <p:spPr>
          <a:xfrm>
            <a:off x="6969240" y="4935960"/>
            <a:ext cx="360000" cy="217080"/>
          </a:xfrm>
          <a:prstGeom prst="flowChartPreparation">
            <a:avLst/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fr-FR" sz="18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237" name="Text Box 83"/>
          <p:cNvSpPr/>
          <p:nvPr/>
        </p:nvSpPr>
        <p:spPr>
          <a:xfrm>
            <a:off x="6906240" y="4967280"/>
            <a:ext cx="576000" cy="181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spcBef>
                <a:spcPts val="300"/>
              </a:spcBef>
            </a:pPr>
            <a:r>
              <a:rPr b="0" lang="fr-FR" sz="600" spc="-1" strike="noStrike">
                <a:solidFill>
                  <a:srgbClr val="000000"/>
                </a:solidFill>
                <a:latin typeface="Arial"/>
              </a:rPr>
              <a:t>WINPAIE</a:t>
            </a:r>
            <a:endParaRPr b="0" lang="fr-FR" sz="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8" name="Text Box 108"/>
          <p:cNvSpPr/>
          <p:nvPr/>
        </p:nvSpPr>
        <p:spPr>
          <a:xfrm>
            <a:off x="7320240" y="4857840"/>
            <a:ext cx="216180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spcBef>
                <a:spcPts val="499"/>
              </a:spcBef>
            </a:pPr>
            <a:r>
              <a:rPr b="0" lang="fr-FR" sz="1000" spc="-1" strike="noStrike">
                <a:solidFill>
                  <a:srgbClr val="000000"/>
                </a:solidFill>
                <a:latin typeface="Arial"/>
              </a:rPr>
              <a:t>Référent WINPAIE</a:t>
            </a:r>
            <a:endParaRPr b="0" lang="fr-FR" sz="1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9" name="Organigramme : Préparation 208"/>
          <p:cNvSpPr/>
          <p:nvPr/>
        </p:nvSpPr>
        <p:spPr>
          <a:xfrm>
            <a:off x="6964560" y="4653360"/>
            <a:ext cx="360000" cy="217080"/>
          </a:xfrm>
          <a:prstGeom prst="flowChartPreparation">
            <a:avLst/>
          </a:prstGeom>
          <a:solidFill>
            <a:srgbClr val="4f81bd"/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fr-FR" sz="18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240" name="Text Box 83"/>
          <p:cNvSpPr/>
          <p:nvPr/>
        </p:nvSpPr>
        <p:spPr>
          <a:xfrm>
            <a:off x="6933600" y="4674960"/>
            <a:ext cx="576000" cy="181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spcBef>
                <a:spcPts val="300"/>
              </a:spcBef>
            </a:pPr>
            <a:r>
              <a:rPr b="0" lang="fr-FR" sz="600" spc="-1" strike="noStrike">
                <a:solidFill>
                  <a:srgbClr val="000000"/>
                </a:solidFill>
                <a:latin typeface="Arial"/>
              </a:rPr>
              <a:t>LAGAF</a:t>
            </a:r>
            <a:endParaRPr b="0" lang="fr-FR" sz="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1" name="Text Box 108"/>
          <p:cNvSpPr/>
          <p:nvPr/>
        </p:nvSpPr>
        <p:spPr>
          <a:xfrm>
            <a:off x="7313760" y="4627800"/>
            <a:ext cx="216180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spcBef>
                <a:spcPts val="499"/>
              </a:spcBef>
            </a:pPr>
            <a:r>
              <a:rPr b="0" lang="fr-FR" sz="1000" spc="-1" strike="noStrike">
                <a:solidFill>
                  <a:srgbClr val="000000"/>
                </a:solidFill>
                <a:latin typeface="Arial"/>
              </a:rPr>
              <a:t>Référent LAGAF</a:t>
            </a:r>
            <a:endParaRPr b="0" lang="fr-FR" sz="1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2" name="Titre 1"/>
          <p:cNvSpPr/>
          <p:nvPr/>
        </p:nvSpPr>
        <p:spPr>
          <a:xfrm>
            <a:off x="4585320" y="735480"/>
            <a:ext cx="4375440" cy="376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  <a:spcBef>
                <a:spcPts val="799"/>
              </a:spcBef>
            </a:pPr>
            <a:r>
              <a:rPr b="1" lang="fr-FR" sz="1600" spc="-1" strike="noStrike">
                <a:solidFill>
                  <a:srgbClr val="ffffff"/>
                </a:solidFill>
                <a:latin typeface="Arial"/>
              </a:rPr>
              <a:t>Légende - organigrammes</a:t>
            </a:r>
            <a:endParaRPr b="0" lang="fr-FR" sz="1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Thème par défaut">
  <a:themeElements>
    <a:clrScheme name="Bureau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Thème par défaut">
  <a:themeElements>
    <a:clrScheme name="Bureau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Thème par défaut.thmx</Template>
  <TotalTime>1171</TotalTime>
  <Application>LibreOffice/7.4.7.2$Windows_X86_64 LibreOffice_project/723314e595e8007d3cf785c16538505a1c878ca5</Application>
  <AppVersion>15.0000</AppVersion>
  <Words>317</Words>
  <Paragraphs>119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2015-01-14T12:53:47Z</dcterms:created>
  <dc:creator>univ</dc:creator>
  <dc:description/>
  <dc:language>fr-FR</dc:language>
  <cp:lastModifiedBy/>
  <cp:lastPrinted>2024-02-22T13:13:07Z</cp:lastPrinted>
  <dcterms:modified xsi:type="dcterms:W3CDTF">2024-07-11T11:10:58Z</dcterms:modified>
  <cp:revision>92</cp:revision>
  <dc:subject/>
  <dc:title>Présentation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1</vt:i4>
  </property>
  <property fmtid="{D5CDD505-2E9C-101B-9397-08002B2CF9AE}" pid="3" name="PresentationFormat">
    <vt:lpwstr>Affichage à l'écran (4:3)</vt:lpwstr>
  </property>
  <property fmtid="{D5CDD505-2E9C-101B-9397-08002B2CF9AE}" pid="4" name="Slides">
    <vt:i4>2</vt:i4>
  </property>
</Properties>
</file>